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315" r:id="rId3"/>
    <p:sldId id="308" r:id="rId4"/>
    <p:sldId id="257" r:id="rId5"/>
    <p:sldId id="314" r:id="rId6"/>
    <p:sldId id="261" r:id="rId7"/>
    <p:sldId id="265" r:id="rId8"/>
    <p:sldId id="323" r:id="rId9"/>
    <p:sldId id="318" r:id="rId10"/>
    <p:sldId id="325" r:id="rId11"/>
    <p:sldId id="319" r:id="rId12"/>
    <p:sldId id="321" r:id="rId13"/>
    <p:sldId id="320" r:id="rId14"/>
    <p:sldId id="268" r:id="rId15"/>
    <p:sldId id="324" r:id="rId16"/>
    <p:sldId id="316" r:id="rId17"/>
    <p:sldId id="264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8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25" autoAdjust="0"/>
    <p:restoredTop sz="94660"/>
  </p:normalViewPr>
  <p:slideViewPr>
    <p:cSldViewPr>
      <p:cViewPr varScale="1">
        <p:scale>
          <a:sx n="110" d="100"/>
          <a:sy n="110" d="100"/>
        </p:scale>
        <p:origin x="47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41B2E2-1050-43C4-9B66-E63728E647BD}" type="datetimeFigureOut">
              <a:rPr lang="en-US" smtClean="0"/>
              <a:t>10/2/2015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9870AD-D09C-432A-9AA6-7CFE32AA6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983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B1FD0-C5F8-442A-816C-CA7CE2099D3B}" type="datetimeFigureOut">
              <a:rPr lang="en-US" smtClean="0"/>
              <a:t>10/2/2015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A32B5-3968-45B2-8BD2-9D49360735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965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B1FD0-C5F8-442A-816C-CA7CE2099D3B}" type="datetimeFigureOut">
              <a:rPr lang="en-US" smtClean="0"/>
              <a:t>10/2/2015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A32B5-3968-45B2-8BD2-9D49360735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517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B1FD0-C5F8-442A-816C-CA7CE2099D3B}" type="datetimeFigureOut">
              <a:rPr lang="en-US" smtClean="0"/>
              <a:t>10/2/2015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A32B5-3968-45B2-8BD2-9D49360735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099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B1FD0-C5F8-442A-816C-CA7CE2099D3B}" type="datetimeFigureOut">
              <a:rPr lang="en-US" smtClean="0"/>
              <a:t>10/2/2015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A32B5-3968-45B2-8BD2-9D49360735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467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B1FD0-C5F8-442A-816C-CA7CE2099D3B}" type="datetimeFigureOut">
              <a:rPr lang="en-US" smtClean="0"/>
              <a:t>10/2/2015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A32B5-3968-45B2-8BD2-9D49360735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798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B1FD0-C5F8-442A-816C-CA7CE2099D3B}" type="datetimeFigureOut">
              <a:rPr lang="en-US" smtClean="0"/>
              <a:t>10/2/2015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A32B5-3968-45B2-8BD2-9D49360735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816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B1FD0-C5F8-442A-816C-CA7CE2099D3B}" type="datetimeFigureOut">
              <a:rPr lang="en-US" smtClean="0"/>
              <a:t>10/2/2015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A32B5-3968-45B2-8BD2-9D49360735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990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B1FD0-C5F8-442A-816C-CA7CE2099D3B}" type="datetimeFigureOut">
              <a:rPr lang="en-US" smtClean="0"/>
              <a:t>10/2/2015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A32B5-3968-45B2-8BD2-9D49360735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571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B1FD0-C5F8-442A-816C-CA7CE2099D3B}" type="datetimeFigureOut">
              <a:rPr lang="en-US" smtClean="0"/>
              <a:t>10/2/2015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A32B5-3968-45B2-8BD2-9D49360735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480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B1FD0-C5F8-442A-816C-CA7CE2099D3B}" type="datetimeFigureOut">
              <a:rPr lang="en-US" smtClean="0"/>
              <a:t>10/2/2015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A32B5-3968-45B2-8BD2-9D49360735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250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B1FD0-C5F8-442A-816C-CA7CE2099D3B}" type="datetimeFigureOut">
              <a:rPr lang="en-US" smtClean="0"/>
              <a:t>10/2/2015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A32B5-3968-45B2-8BD2-9D49360735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366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0B1FD0-C5F8-442A-816C-CA7CE2099D3B}" type="datetimeFigureOut">
              <a:rPr lang="en-US" smtClean="0"/>
              <a:t>10/2/2015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0A32B5-3968-45B2-8BD2-9D49360735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531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iaba.net/ACT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3.png"/><Relationship Id="rId7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95400"/>
            <a:ext cx="7772400" cy="1470025"/>
          </a:xfrm>
        </p:spPr>
        <p:txBody>
          <a:bodyPr/>
          <a:lstStyle/>
          <a:p>
            <a:r>
              <a:rPr lang="en-US" dirty="0" smtClean="0"/>
              <a:t>Agents Council for Technology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2514600"/>
            <a:ext cx="6400800" cy="2339975"/>
          </a:xfrm>
        </p:spPr>
        <p:txBody>
          <a:bodyPr>
            <a:normAutofit/>
          </a:bodyPr>
          <a:lstStyle/>
          <a:p>
            <a:r>
              <a:rPr lang="en-US" sz="3900" b="1" dirty="0" smtClean="0">
                <a:solidFill>
                  <a:schemeClr val="tx1"/>
                </a:solidFill>
              </a:rPr>
              <a:t>October 2015 Meeting</a:t>
            </a:r>
          </a:p>
          <a:p>
            <a:r>
              <a:rPr lang="en-US" i="1" dirty="0" smtClean="0">
                <a:solidFill>
                  <a:schemeClr val="tx1"/>
                </a:solidFill>
              </a:rPr>
              <a:t>NOLA</a:t>
            </a:r>
            <a:endParaRPr lang="en-US" i="1" dirty="0">
              <a:solidFill>
                <a:schemeClr val="tx1"/>
              </a:solidFill>
            </a:endParaRPr>
          </a:p>
          <a:p>
            <a:endParaRPr lang="en-US" sz="1800" dirty="0" smtClean="0">
              <a:solidFill>
                <a:schemeClr val="tx1"/>
              </a:solidFill>
            </a:endParaRPr>
          </a:p>
          <a:p>
            <a:pPr algn="r"/>
            <a:r>
              <a:rPr lang="en-US" sz="2400" i="1" dirty="0" smtClean="0">
                <a:solidFill>
                  <a:schemeClr val="tx1"/>
                </a:solidFill>
              </a:rPr>
              <a:t>Oct 2, 2015</a:t>
            </a:r>
            <a:endParaRPr lang="en-US" sz="2400" i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4933988"/>
            <a:ext cx="2920237" cy="6828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5135918"/>
            <a:ext cx="609600" cy="518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80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14040" y="670219"/>
            <a:ext cx="381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Security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4933988"/>
            <a:ext cx="2920237" cy="6828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5135918"/>
            <a:ext cx="609600" cy="51875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79318" y="2819400"/>
            <a:ext cx="2426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Steve Aronson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18640" y="2856468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Chair:</a:t>
            </a:r>
            <a:endParaRPr lang="en-US" b="1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3619500" y="302543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 GROUP: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9040" y="2818060"/>
            <a:ext cx="1744051" cy="505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04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33600" y="1752600"/>
            <a:ext cx="5943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BREAK TIME!</a:t>
            </a:r>
            <a:endParaRPr lang="en-US" sz="6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4933988"/>
            <a:ext cx="2920237" cy="6828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5135918"/>
            <a:ext cx="609600" cy="51875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679318" y="3124200"/>
            <a:ext cx="3569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008000"/>
                </a:solidFill>
              </a:rPr>
              <a:t>Be back in </a:t>
            </a:r>
            <a:r>
              <a:rPr lang="en-US" sz="2400" b="1" i="1" u="sng" dirty="0" smtClean="0">
                <a:solidFill>
                  <a:srgbClr val="008000"/>
                </a:solidFill>
              </a:rPr>
              <a:t>20 MINUTES</a:t>
            </a:r>
            <a:endParaRPr lang="en-US" sz="2400" b="1" i="1" u="sng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70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52600" y="533400"/>
            <a:ext cx="6553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Small Commercial Real Time Rating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4933988"/>
            <a:ext cx="2920237" cy="6828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5135918"/>
            <a:ext cx="609600" cy="51875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79318" y="2819400"/>
            <a:ext cx="24260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Jim Armitage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Susan LaBarre</a:t>
            </a:r>
            <a:endParaRPr lang="en-US" sz="24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800" y="2814320"/>
            <a:ext cx="1905098" cy="50802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13960" y="3431855"/>
            <a:ext cx="1249079" cy="58787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19200" y="3241525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Co-Chairs:</a:t>
            </a:r>
            <a:endParaRPr lang="en-US" b="1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3619500" y="302543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 GROUP: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6067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19400" y="609600"/>
            <a:ext cx="381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eSignature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4933988"/>
            <a:ext cx="2920237" cy="6828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5135918"/>
            <a:ext cx="609600" cy="51875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79318" y="2819400"/>
            <a:ext cx="24260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Joyce Sigler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Nick Khamarji, Jr.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219200" y="3241525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Co-Chairs:</a:t>
            </a:r>
            <a:endParaRPr lang="en-US" b="1" i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824480"/>
            <a:ext cx="1878504" cy="52404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50357" y="3491708"/>
            <a:ext cx="1300147" cy="52904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619500" y="302543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 GROUP: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14048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9200" y="541427"/>
            <a:ext cx="655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Telematics ‘TED’ Talks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4933988"/>
            <a:ext cx="2920237" cy="6828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5135918"/>
            <a:ext cx="609600" cy="51875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33600" y="2286000"/>
            <a:ext cx="5410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Kevin Ament 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John Condon 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Dwight Holcomb </a:t>
            </a:r>
            <a:endParaRPr lang="en-US" sz="24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1856" y="2372197"/>
            <a:ext cx="2375144" cy="3167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7200" y="2967626"/>
            <a:ext cx="1358970" cy="59693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40165" y="3625354"/>
            <a:ext cx="1327218" cy="685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892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Wrap-Up</a:t>
            </a:r>
            <a:endParaRPr 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28800"/>
            <a:ext cx="8229600" cy="2971800"/>
          </a:xfrm>
        </p:spPr>
        <p:txBody>
          <a:bodyPr>
            <a:normAutofit fontScale="85000" lnSpcReduction="20000"/>
          </a:bodyPr>
          <a:lstStyle/>
          <a:p>
            <a:r>
              <a:rPr lang="en-US" sz="3300" dirty="0" smtClean="0"/>
              <a:t>Observations</a:t>
            </a:r>
          </a:p>
          <a:p>
            <a:endParaRPr lang="en-US" sz="3300" dirty="0" smtClean="0"/>
          </a:p>
          <a:p>
            <a:r>
              <a:rPr lang="en-US" sz="3300" dirty="0" smtClean="0"/>
              <a:t>Next Steps, Questions</a:t>
            </a:r>
          </a:p>
          <a:p>
            <a:pPr marL="0" indent="0">
              <a:buNone/>
            </a:pPr>
            <a:endParaRPr lang="en-US" sz="3300" dirty="0" smtClean="0"/>
          </a:p>
          <a:p>
            <a:r>
              <a:rPr lang="en-US" sz="3300" dirty="0" smtClean="0"/>
              <a:t>Next ACT Meetings, </a:t>
            </a:r>
            <a:r>
              <a:rPr lang="en-US" sz="3300" b="1" i="1" dirty="0" smtClean="0">
                <a:solidFill>
                  <a:srgbClr val="7030A0"/>
                </a:solidFill>
              </a:rPr>
              <a:t>Future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i="1" dirty="0" smtClean="0"/>
              <a:t>	</a:t>
            </a:r>
            <a:endParaRPr lang="en-US" sz="2800" b="1" u="sng" dirty="0"/>
          </a:p>
        </p:txBody>
      </p:sp>
    </p:spTree>
    <p:extLst>
      <p:ext uri="{BB962C8B-B14F-4D97-AF65-F5344CB8AC3E}">
        <p14:creationId xmlns:p14="http://schemas.microsoft.com/office/powerpoint/2010/main" val="30113214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Future ACT Meetings</a:t>
            </a:r>
            <a:endParaRPr lang="en-US" b="1" i="1" u="sng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**</a:t>
            </a:r>
            <a:r>
              <a:rPr lang="en-US" i="1" dirty="0" smtClean="0"/>
              <a:t> Moving to 2x/Year starting 2016</a:t>
            </a:r>
          </a:p>
          <a:p>
            <a:pPr marL="457200" lvl="1" indent="0">
              <a:buNone/>
            </a:pPr>
            <a:endParaRPr lang="en-US" sz="1400" dirty="0" smtClean="0"/>
          </a:p>
          <a:p>
            <a:pPr marL="457200" lvl="1" indent="0">
              <a:buNone/>
            </a:pPr>
            <a:endParaRPr lang="en-US" sz="600" b="1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b="1" dirty="0" smtClean="0"/>
              <a:t>  Feb 17-19, 2016 </a:t>
            </a:r>
            <a:r>
              <a:rPr lang="en-US" dirty="0" smtClean="0"/>
              <a:t>– w/AUGIE</a:t>
            </a:r>
          </a:p>
          <a:p>
            <a:pPr marL="914400" lvl="2" indent="0">
              <a:buNone/>
            </a:pPr>
            <a:r>
              <a:rPr lang="en-US" dirty="0" smtClean="0"/>
              <a:t> Scottsdale, AZ</a:t>
            </a:r>
          </a:p>
          <a:p>
            <a:pPr marL="400050" lvl="1" indent="0">
              <a:buNone/>
            </a:pPr>
            <a:endParaRPr lang="en-US" sz="10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b="1" dirty="0" smtClean="0"/>
              <a:t>  Nov 1-3, 2016 </a:t>
            </a:r>
            <a:r>
              <a:rPr lang="en-US" dirty="0" smtClean="0"/>
              <a:t>– w/ACORD2016</a:t>
            </a:r>
          </a:p>
          <a:p>
            <a:pPr marL="914400" lvl="2" indent="0">
              <a:buNone/>
            </a:pPr>
            <a:r>
              <a:rPr lang="en-US" dirty="0" smtClean="0"/>
              <a:t> Boca Raton, FL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1600" i="1" dirty="0" smtClean="0"/>
              <a:t>	   </a:t>
            </a:r>
            <a:r>
              <a:rPr lang="en-US" sz="3000" b="1" i="1" dirty="0" smtClean="0">
                <a:hlinkClick r:id="rId2"/>
              </a:rPr>
              <a:t>www.iiaba.net/ACT</a:t>
            </a:r>
            <a:r>
              <a:rPr lang="en-US" sz="3000" b="1" i="1" dirty="0" smtClean="0"/>
              <a:t>  ‘Events’ tab</a:t>
            </a:r>
            <a:endParaRPr lang="en-US" sz="2800" b="1" u="sng" dirty="0"/>
          </a:p>
        </p:txBody>
      </p:sp>
    </p:spTree>
    <p:extLst>
      <p:ext uri="{BB962C8B-B14F-4D97-AF65-F5344CB8AC3E}">
        <p14:creationId xmlns:p14="http://schemas.microsoft.com/office/powerpoint/2010/main" val="5740940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828800" y="30480"/>
            <a:ext cx="51816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  <a:reflection stA="13000" endPos="65000" dist="50800" dir="5400000" sy="-100000" algn="bl" rotWithShape="0"/>
                </a:effectLst>
              </a:rPr>
              <a:t>Thank you!</a:t>
            </a:r>
            <a:endParaRPr lang="en-US" sz="72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  <a:reflection stA="13000" endPos="65000" dist="50800" dir="5400000" sy="-100000" algn="bl" rotWithShape="0"/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3609" y="2878992"/>
            <a:ext cx="3071980" cy="18137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635404">
            <a:off x="556332" y="3863229"/>
            <a:ext cx="1884289" cy="9820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5137" y="5029200"/>
            <a:ext cx="2057400" cy="13471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73359">
            <a:off x="6853819" y="3736711"/>
            <a:ext cx="1715877" cy="12351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7199" y="1295400"/>
            <a:ext cx="83820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 </a:t>
            </a:r>
          </a:p>
          <a:p>
            <a:r>
              <a:rPr lang="en-US" sz="1600" b="1" dirty="0" smtClean="0">
                <a:solidFill>
                  <a:srgbClr val="0000FF"/>
                </a:solidFill>
              </a:rPr>
              <a:t>5:00 pm – 6:00 pm</a:t>
            </a:r>
            <a:r>
              <a:rPr lang="en-US" sz="1600" b="1" dirty="0" smtClean="0"/>
              <a:t>	Trusted Choice.com Strategy Update/Open Forum </a:t>
            </a:r>
            <a:r>
              <a:rPr lang="en-US" sz="1600" dirty="0"/>
              <a:t>– </a:t>
            </a:r>
            <a:r>
              <a:rPr lang="en-US" sz="1600" i="1" dirty="0" smtClean="0"/>
              <a:t>same room  Ryan H</a:t>
            </a:r>
            <a:endParaRPr lang="en-US" sz="1600" dirty="0"/>
          </a:p>
          <a:p>
            <a:r>
              <a:rPr lang="en-US" sz="1600" b="1" dirty="0" smtClean="0">
                <a:solidFill>
                  <a:srgbClr val="0000FF"/>
                </a:solidFill>
              </a:rPr>
              <a:t>6:00 </a:t>
            </a:r>
            <a:r>
              <a:rPr lang="en-US" sz="1600" b="1" dirty="0">
                <a:solidFill>
                  <a:srgbClr val="0000FF"/>
                </a:solidFill>
              </a:rPr>
              <a:t>pm – 7:00 pm</a:t>
            </a:r>
            <a:r>
              <a:rPr lang="en-US" sz="1600" dirty="0"/>
              <a:t>	</a:t>
            </a:r>
            <a:r>
              <a:rPr lang="en-US" sz="1600" b="1" dirty="0"/>
              <a:t>Young Agents Awards Reception</a:t>
            </a:r>
            <a:r>
              <a:rPr lang="en-US" sz="1600" dirty="0"/>
              <a:t> – </a:t>
            </a:r>
            <a:r>
              <a:rPr lang="en-US" sz="1400" i="1" dirty="0"/>
              <a:t>Waldorf Astoria Ballroom, Mezzanine </a:t>
            </a:r>
            <a:r>
              <a:rPr lang="en-US" sz="1400" i="1" dirty="0" smtClean="0"/>
              <a:t>Level</a:t>
            </a:r>
          </a:p>
          <a:p>
            <a:endParaRPr lang="en-US" sz="1400" i="1" dirty="0"/>
          </a:p>
          <a:p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Dinner on your own – Enjoy!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03825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52600" y="692477"/>
            <a:ext cx="54102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i="1" u="sng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WELCOME!</a:t>
            </a:r>
            <a:endParaRPr lang="en-US" sz="80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2309342"/>
            <a:ext cx="2566638" cy="187163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80890">
            <a:off x="3987405" y="2766565"/>
            <a:ext cx="4596782" cy="70719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19200" y="5100935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#ACT4Agents</a:t>
            </a:r>
            <a:endParaRPr lang="en-US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0" y="5181600"/>
            <a:ext cx="627942" cy="53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940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28800" y="1524000"/>
            <a:ext cx="54102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i="1" u="sng" dirty="0" smtClean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ACT Member</a:t>
            </a:r>
            <a:endParaRPr lang="en-US" sz="48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7128" y="2667000"/>
            <a:ext cx="3853544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294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56696" y="187268"/>
            <a:ext cx="63246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i="1" u="sng" dirty="0" smtClean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 Committee</a:t>
            </a:r>
            <a:endParaRPr lang="en-US" sz="40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9206" y="3525518"/>
            <a:ext cx="1238314" cy="12573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720" y="3535679"/>
            <a:ext cx="1237045" cy="123704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9520" y="3515359"/>
            <a:ext cx="1236054" cy="125736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97010" y="3525519"/>
            <a:ext cx="1266157" cy="125736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04350" y="4798249"/>
            <a:ext cx="14494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Steve Aronson</a:t>
            </a:r>
            <a:endParaRPr lang="en-US" sz="1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915921" y="4843046"/>
            <a:ext cx="16001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Claudia McClain</a:t>
            </a:r>
            <a:endParaRPr lang="en-US" sz="16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810760" y="4828729"/>
            <a:ext cx="1752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George Robertson</a:t>
            </a:r>
            <a:endParaRPr lang="en-US" sz="16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997152" y="4841618"/>
            <a:ext cx="13848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Scott Lindsey</a:t>
            </a:r>
            <a:endParaRPr lang="en-US" sz="16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657599" y="2768025"/>
            <a:ext cx="228600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         Jay Byrnes                         </a:t>
            </a:r>
            <a:r>
              <a:rPr lang="en-US" b="1" i="1" dirty="0" smtClean="0"/>
              <a:t>ACT Committee Chair</a:t>
            </a:r>
            <a:endParaRPr lang="en-US" b="1" i="1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62773" y="495857"/>
            <a:ext cx="1343313" cy="126228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7138943" y="1779617"/>
            <a:ext cx="17506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    Jon Jensen </a:t>
            </a:r>
            <a:r>
              <a:rPr lang="en-US" sz="1600" b="1" i="1" dirty="0" smtClean="0"/>
              <a:t>IIABA Executive Committee Liaison</a:t>
            </a:r>
            <a:endParaRPr lang="en-US" sz="1600" b="1" i="1" dirty="0"/>
          </a:p>
        </p:txBody>
      </p:sp>
      <p:sp>
        <p:nvSpPr>
          <p:cNvPr id="19" name="TextBox 18"/>
          <p:cNvSpPr txBox="1"/>
          <p:nvPr/>
        </p:nvSpPr>
        <p:spPr>
          <a:xfrm>
            <a:off x="358015" y="1730594"/>
            <a:ext cx="19812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Boyd McGehee </a:t>
            </a:r>
            <a:r>
              <a:rPr lang="en-US" sz="1600" b="1" i="1" dirty="0" smtClean="0"/>
              <a:t>Young Agents Committee Liaison</a:t>
            </a:r>
            <a:endParaRPr lang="en-US" sz="1600" b="1" i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53492" y="1209438"/>
            <a:ext cx="1641705" cy="16066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7673" y="473948"/>
            <a:ext cx="1089612" cy="1231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893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95400" y="533400"/>
            <a:ext cx="65532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i="1" u="sng" dirty="0" smtClean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 Mission statement</a:t>
            </a:r>
            <a:endParaRPr lang="en-US" sz="48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43000" y="1600200"/>
            <a:ext cx="7391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Our mission is to bring the stakeholders in the independent insurance agency distribution system together to advance the use of the </a:t>
            </a:r>
            <a:r>
              <a:rPr lang="en-US" sz="2400" b="1" dirty="0"/>
              <a:t>most effective </a:t>
            </a:r>
            <a:r>
              <a:rPr lang="en-US" sz="2400" dirty="0"/>
              <a:t>business processes, practices and technologies, in order to enhance productivity, service, marketing, sales and security. 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A </a:t>
            </a:r>
            <a:r>
              <a:rPr lang="en-US" sz="2400" dirty="0"/>
              <a:t>key focus for ACT is to keep informed on </a:t>
            </a:r>
            <a:r>
              <a:rPr lang="en-US" sz="2400" dirty="0" smtClean="0"/>
              <a:t>the strategic trends </a:t>
            </a:r>
            <a:r>
              <a:rPr lang="en-US" sz="2400" dirty="0"/>
              <a:t>that will drive future consumer expectations and business opportunities.​</a:t>
            </a:r>
          </a:p>
        </p:txBody>
      </p:sp>
    </p:spTree>
    <p:extLst>
      <p:ext uri="{BB962C8B-B14F-4D97-AF65-F5344CB8AC3E}">
        <p14:creationId xmlns:p14="http://schemas.microsoft.com/office/powerpoint/2010/main" val="565426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u="sng" dirty="0" smtClean="0"/>
              <a:t>Anti-Trust Policy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8229600" cy="4525963"/>
          </a:xfrm>
        </p:spPr>
        <p:txBody>
          <a:bodyPr/>
          <a:lstStyle/>
          <a:p>
            <a:pPr marL="0" lvl="0" indent="0" defTabSz="457200">
              <a:spcBef>
                <a:spcPts val="0"/>
              </a:spcBef>
              <a:buNone/>
            </a:pPr>
            <a:r>
              <a:rPr lang="en-US" sz="2800" dirty="0">
                <a:solidFill>
                  <a:prstClr val="black"/>
                </a:solidFill>
              </a:rPr>
              <a:t>We operate pursuant to the IIABA </a:t>
            </a:r>
            <a:r>
              <a:rPr lang="en-US" sz="2400" dirty="0">
                <a:solidFill>
                  <a:prstClr val="black"/>
                </a:solidFill>
              </a:rPr>
              <a:t>Antitrust Policy:</a:t>
            </a:r>
          </a:p>
          <a:p>
            <a:pPr marL="0" lvl="0" indent="0" defTabSz="457200">
              <a:spcBef>
                <a:spcPts val="0"/>
              </a:spcBef>
              <a:buNone/>
            </a:pPr>
            <a:endParaRPr lang="en-US" sz="600" dirty="0">
              <a:solidFill>
                <a:prstClr val="black"/>
              </a:solidFill>
            </a:endParaRPr>
          </a:p>
          <a:p>
            <a:pPr lvl="0" defTabSz="457200">
              <a:spcBef>
                <a:spcPts val="0"/>
              </a:spcBef>
            </a:pPr>
            <a:r>
              <a:rPr lang="en-US" sz="1800" dirty="0">
                <a:solidFill>
                  <a:prstClr val="black"/>
                </a:solidFill>
              </a:rPr>
              <a:t>Everyone is asked to participate with their industry hat on.</a:t>
            </a:r>
          </a:p>
          <a:p>
            <a:pPr marL="0" lvl="0" indent="0" defTabSz="457200">
              <a:spcBef>
                <a:spcPts val="0"/>
              </a:spcBef>
              <a:buNone/>
            </a:pPr>
            <a:endParaRPr lang="en-US" sz="600" dirty="0">
              <a:solidFill>
                <a:prstClr val="black"/>
              </a:solidFill>
            </a:endParaRPr>
          </a:p>
          <a:p>
            <a:pPr lvl="0" defTabSz="457200">
              <a:spcBef>
                <a:spcPts val="0"/>
              </a:spcBef>
            </a:pPr>
            <a:r>
              <a:rPr lang="en-US" sz="1800" dirty="0">
                <a:solidFill>
                  <a:prstClr val="black"/>
                </a:solidFill>
              </a:rPr>
              <a:t>We will focus on industry issues—such as improving agent-carrier connectivity, heightening industry efficiency, improving customer service, improving agent-carrier marketing and sales.</a:t>
            </a:r>
          </a:p>
          <a:p>
            <a:pPr marL="0" lvl="0" indent="0" defTabSz="457200">
              <a:spcBef>
                <a:spcPts val="0"/>
              </a:spcBef>
              <a:buNone/>
            </a:pPr>
            <a:endParaRPr lang="en-US" sz="600" dirty="0">
              <a:solidFill>
                <a:prstClr val="black"/>
              </a:solidFill>
            </a:endParaRPr>
          </a:p>
          <a:p>
            <a:pPr lvl="0" defTabSz="457200">
              <a:spcBef>
                <a:spcPts val="0"/>
              </a:spcBef>
            </a:pPr>
            <a:r>
              <a:rPr lang="en-US" sz="1800" dirty="0">
                <a:solidFill>
                  <a:prstClr val="black"/>
                </a:solidFill>
              </a:rPr>
              <a:t>We should not discuss at this meeting or in private conversations:</a:t>
            </a:r>
            <a:br>
              <a:rPr lang="en-US" sz="1800" dirty="0">
                <a:solidFill>
                  <a:prstClr val="black"/>
                </a:solidFill>
              </a:rPr>
            </a:br>
            <a:r>
              <a:rPr lang="en-US" sz="1800" dirty="0">
                <a:solidFill>
                  <a:prstClr val="black"/>
                </a:solidFill>
              </a:rPr>
              <a:t>-- Individual carrier or vendor marketing or pricing strategies</a:t>
            </a:r>
            <a:br>
              <a:rPr lang="en-US" sz="1800" dirty="0">
                <a:solidFill>
                  <a:prstClr val="black"/>
                </a:solidFill>
              </a:rPr>
            </a:br>
            <a:r>
              <a:rPr lang="en-US" sz="1800" dirty="0">
                <a:solidFill>
                  <a:prstClr val="black"/>
                </a:solidFill>
              </a:rPr>
              <a:t>-- The level of agency compensation or premium levels</a:t>
            </a:r>
            <a:br>
              <a:rPr lang="en-US" sz="1800" dirty="0">
                <a:solidFill>
                  <a:prstClr val="black"/>
                </a:solidFill>
              </a:rPr>
            </a:br>
            <a:r>
              <a:rPr lang="en-US" sz="1800" dirty="0">
                <a:solidFill>
                  <a:prstClr val="black"/>
                </a:solidFill>
              </a:rPr>
              <a:t>-- Doing business or not doing business with particular business entities</a:t>
            </a:r>
            <a:br>
              <a:rPr lang="en-US" sz="1800" dirty="0">
                <a:solidFill>
                  <a:prstClr val="black"/>
                </a:solidFill>
              </a:rPr>
            </a:br>
            <a:r>
              <a:rPr lang="en-US" sz="1800" dirty="0">
                <a:solidFill>
                  <a:prstClr val="black"/>
                </a:solidFill>
              </a:rPr>
              <a:t>-- Allocating markets in any fashion</a:t>
            </a:r>
            <a:br>
              <a:rPr lang="en-US" sz="1800" dirty="0">
                <a:solidFill>
                  <a:prstClr val="black"/>
                </a:solidFill>
              </a:rPr>
            </a:br>
            <a:r>
              <a:rPr lang="en-US" sz="1800" dirty="0">
                <a:solidFill>
                  <a:prstClr val="black"/>
                </a:solidFill>
              </a:rPr>
              <a:t>-- Reaching agreements among our individual businesses</a:t>
            </a:r>
          </a:p>
          <a:p>
            <a:pPr marL="0" lvl="0" indent="0" algn="ctr" defTabSz="457200">
              <a:spcBef>
                <a:spcPts val="0"/>
              </a:spcBef>
              <a:buNone/>
            </a:pPr>
            <a:r>
              <a:rPr lang="en-US" sz="1800" dirty="0">
                <a:solidFill>
                  <a:prstClr val="black"/>
                </a:solidFill>
              </a:rPr>
              <a:t/>
            </a:r>
            <a:br>
              <a:rPr lang="en-US" sz="1800" dirty="0">
                <a:solidFill>
                  <a:prstClr val="black"/>
                </a:solidFill>
              </a:rPr>
            </a:br>
            <a:r>
              <a:rPr lang="en-US" sz="1800" i="1" dirty="0">
                <a:solidFill>
                  <a:prstClr val="black"/>
                </a:solidFill>
              </a:rPr>
              <a:t>We will monitor the discussions &amp; terminate the discussion should it stray into one of these prohibited areas.</a:t>
            </a:r>
          </a:p>
        </p:txBody>
      </p:sp>
    </p:spTree>
    <p:extLst>
      <p:ext uri="{BB962C8B-B14F-4D97-AF65-F5344CB8AC3E}">
        <p14:creationId xmlns:p14="http://schemas.microsoft.com/office/powerpoint/2010/main" val="738399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High-Level</a:t>
            </a:r>
            <a:endParaRPr lang="en-US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1524000"/>
            <a:ext cx="838200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 </a:t>
            </a:r>
          </a:p>
          <a:p>
            <a:r>
              <a:rPr lang="en-US" b="1" u="sng" dirty="0" smtClean="0"/>
              <a:t>Friday</a:t>
            </a:r>
            <a:r>
              <a:rPr lang="en-US" b="1" u="sng" dirty="0"/>
              <a:t>, </a:t>
            </a:r>
            <a:r>
              <a:rPr lang="en-US" b="1" u="sng" dirty="0" smtClean="0"/>
              <a:t>Oct 2</a:t>
            </a:r>
            <a:endParaRPr lang="en-US" dirty="0"/>
          </a:p>
          <a:p>
            <a:r>
              <a:rPr lang="en-US" sz="1600" b="1" dirty="0" smtClean="0">
                <a:solidFill>
                  <a:srgbClr val="0000FF"/>
                </a:solidFill>
              </a:rPr>
              <a:t>1:00 </a:t>
            </a:r>
            <a:r>
              <a:rPr lang="en-US" sz="1600" b="1" dirty="0">
                <a:solidFill>
                  <a:srgbClr val="0000FF"/>
                </a:solidFill>
              </a:rPr>
              <a:t>pm – 5:00 pm </a:t>
            </a:r>
            <a:r>
              <a:rPr lang="en-US" sz="1600" dirty="0"/>
              <a:t>	</a:t>
            </a:r>
            <a:r>
              <a:rPr lang="en-US" sz="1600" b="1" dirty="0"/>
              <a:t>ACT </a:t>
            </a:r>
            <a:r>
              <a:rPr lang="en-US" sz="1600" b="1" dirty="0" smtClean="0"/>
              <a:t>Meeting</a:t>
            </a:r>
          </a:p>
          <a:p>
            <a:r>
              <a:rPr lang="en-US" sz="1600" b="1" dirty="0" smtClean="0">
                <a:solidFill>
                  <a:srgbClr val="0000FF"/>
                </a:solidFill>
              </a:rPr>
              <a:t>5:00 pm – 6:00 pm</a:t>
            </a:r>
            <a:r>
              <a:rPr lang="en-US" sz="1600" b="1" dirty="0" smtClean="0"/>
              <a:t>	Trusted Choice.com Strategy Update/Open Forum </a:t>
            </a:r>
            <a:r>
              <a:rPr lang="en-US" sz="1600" dirty="0"/>
              <a:t>– </a:t>
            </a:r>
            <a:r>
              <a:rPr lang="en-US" sz="1600" i="1" dirty="0" smtClean="0"/>
              <a:t>same room  Ryan H</a:t>
            </a:r>
            <a:endParaRPr lang="en-US" sz="1600" dirty="0"/>
          </a:p>
          <a:p>
            <a:r>
              <a:rPr lang="en-US" sz="1600" b="1" dirty="0" smtClean="0">
                <a:solidFill>
                  <a:srgbClr val="0000FF"/>
                </a:solidFill>
              </a:rPr>
              <a:t>6:00 </a:t>
            </a:r>
            <a:r>
              <a:rPr lang="en-US" sz="1600" b="1" dirty="0">
                <a:solidFill>
                  <a:srgbClr val="0000FF"/>
                </a:solidFill>
              </a:rPr>
              <a:t>pm – 7:00 pm</a:t>
            </a:r>
            <a:r>
              <a:rPr lang="en-US" sz="1600" dirty="0"/>
              <a:t>	</a:t>
            </a:r>
            <a:r>
              <a:rPr lang="en-US" sz="1600" b="1" dirty="0"/>
              <a:t>Young Agents Awards Reception</a:t>
            </a:r>
            <a:r>
              <a:rPr lang="en-US" sz="1600" dirty="0"/>
              <a:t> – </a:t>
            </a:r>
            <a:r>
              <a:rPr lang="en-US" sz="1400" i="1" dirty="0"/>
              <a:t>Waldorf Astoria Ballroom, Mezzanine Level</a:t>
            </a:r>
            <a:endParaRPr lang="en-US" sz="1400" dirty="0"/>
          </a:p>
          <a:p>
            <a:endParaRPr lang="en-US" sz="1600" b="1" dirty="0" smtClean="0"/>
          </a:p>
          <a:p>
            <a:r>
              <a:rPr lang="en-US" sz="1600" b="1" i="1" dirty="0" smtClean="0"/>
              <a:t>              * Dinner on your own *</a:t>
            </a:r>
            <a:endParaRPr lang="en-US" sz="1600" b="1" i="1" dirty="0"/>
          </a:p>
          <a:p>
            <a:endParaRPr lang="en-US" sz="1600" b="1" dirty="0" smtClean="0"/>
          </a:p>
          <a:p>
            <a:endParaRPr lang="en-US" sz="1600" b="1" dirty="0" smtClean="0"/>
          </a:p>
          <a:p>
            <a:r>
              <a:rPr lang="en-US" sz="1600" b="1" dirty="0" smtClean="0"/>
              <a:t>		</a:t>
            </a:r>
            <a:r>
              <a:rPr lang="en-US" sz="24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Tables with </a:t>
            </a:r>
            <a: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Power Strips </a:t>
            </a:r>
            <a:r>
              <a:rPr lang="en-US" sz="24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front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5223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584219"/>
            <a:ext cx="815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PANEL: Vendor Cyber Issues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7266" y="5307183"/>
            <a:ext cx="2920237" cy="6828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4585" y="5471236"/>
            <a:ext cx="609600" cy="51875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60734" y="3657600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Doug Johnston</a:t>
            </a:r>
            <a:endParaRPr lang="en-US" sz="2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059348" y="3657600"/>
            <a:ext cx="13200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Jerry Fox</a:t>
            </a:r>
            <a:endParaRPr lang="en-US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086600" y="3647440"/>
            <a:ext cx="167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Bryce Lee</a:t>
            </a:r>
            <a:endParaRPr lang="en-US" sz="2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858492" y="3657600"/>
            <a:ext cx="190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Joe Magrady</a:t>
            </a:r>
            <a:endParaRPr lang="en-US" sz="2000" b="1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108" y="1999660"/>
            <a:ext cx="1538077" cy="152396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12142" y="2005857"/>
            <a:ext cx="1546058" cy="151269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66885" y="2000777"/>
            <a:ext cx="1512500" cy="151777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93685" y="2000777"/>
            <a:ext cx="1504157" cy="151777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4626" y="4013317"/>
            <a:ext cx="1251159" cy="58556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53776" y="4038561"/>
            <a:ext cx="1327218" cy="76203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58125" y="4050717"/>
            <a:ext cx="1479597" cy="36886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15200" y="4008237"/>
            <a:ext cx="721780" cy="736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381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9200" y="541427"/>
            <a:ext cx="6781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Strategic Future Issues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</a:t>
            </a:r>
          </a:p>
          <a:p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Customer Experience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4933988"/>
            <a:ext cx="2920237" cy="6828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5135918"/>
            <a:ext cx="609600" cy="51875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52800" y="3061841"/>
            <a:ext cx="541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Rick Morgan</a:t>
            </a:r>
          </a:p>
          <a:p>
            <a:endParaRPr lang="en-US" sz="2400" b="1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3619500" y="302543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 GROUPS: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6592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AE20B78A51E649BBE9EE029607CCBE" ma:contentTypeVersion="" ma:contentTypeDescription="Create a new document." ma:contentTypeScope="" ma:versionID="221832923dad838c1482812af308811f">
  <xsd:schema xmlns:xsd="http://www.w3.org/2001/XMLSchema" xmlns:xs="http://www.w3.org/2001/XMLSchema" xmlns:p="http://schemas.microsoft.com/office/2006/metadata/properties" xmlns:ns2="d384f426-e3f8-4a36-b5cf-4f1019171168" targetNamespace="http://schemas.microsoft.com/office/2006/metadata/properties" ma:root="true" ma:fieldsID="858b02718a9f4a29766f9c3cd0f433e2" ns2:_="">
    <xsd:import namespace="d384f426-e3f8-4a36-b5cf-4f1019171168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84f426-e3f8-4a36-b5cf-4f101917116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CC0524D-28BE-42D8-9A96-1766E61033F9}"/>
</file>

<file path=customXml/itemProps2.xml><?xml version="1.0" encoding="utf-8"?>
<ds:datastoreItem xmlns:ds="http://schemas.openxmlformats.org/officeDocument/2006/customXml" ds:itemID="{41714C1A-CE73-4FFC-9969-52443BE2B205}"/>
</file>

<file path=customXml/itemProps3.xml><?xml version="1.0" encoding="utf-8"?>
<ds:datastoreItem xmlns:ds="http://schemas.openxmlformats.org/officeDocument/2006/customXml" ds:itemID="{1F53C049-0370-45E5-BCEE-A2D14B98239B}"/>
</file>

<file path=docProps/app.xml><?xml version="1.0" encoding="utf-8"?>
<Properties xmlns="http://schemas.openxmlformats.org/officeDocument/2006/extended-properties" xmlns:vt="http://schemas.openxmlformats.org/officeDocument/2006/docPropsVTypes">
  <TotalTime>2870</TotalTime>
  <Words>287</Words>
  <Application>Microsoft Office PowerPoint</Application>
  <PresentationFormat>On-screen Show (4:3)</PresentationFormat>
  <Paragraphs>99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Wingdings</vt:lpstr>
      <vt:lpstr>Office Theme</vt:lpstr>
      <vt:lpstr>Agents Council for Technology</vt:lpstr>
      <vt:lpstr>PowerPoint Presentation</vt:lpstr>
      <vt:lpstr>PowerPoint Presentation</vt:lpstr>
      <vt:lpstr>PowerPoint Presentation</vt:lpstr>
      <vt:lpstr>PowerPoint Presentation</vt:lpstr>
      <vt:lpstr>Anti-Trust Policy</vt:lpstr>
      <vt:lpstr>High-Level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Wrap-Up</vt:lpstr>
      <vt:lpstr>Future ACT Meetings</vt:lpstr>
      <vt:lpstr>PowerPoint Presentation</vt:lpstr>
    </vt:vector>
  </TitlesOfParts>
  <Company>IIABA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 2015Oct 2 Mtg - MAIN - Final</dc:title>
  <dc:creator>Susan Bonner</dc:creator>
  <cp:lastModifiedBy>Ron Berg</cp:lastModifiedBy>
  <cp:revision>76</cp:revision>
  <dcterms:created xsi:type="dcterms:W3CDTF">2014-10-14T20:26:18Z</dcterms:created>
  <dcterms:modified xsi:type="dcterms:W3CDTF">2015-10-02T16:19:41Z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0x0101006FAE20B78A51E649BBE9EE029607CCBE</vt:lpwstr>
  </property>
</Properties>
</file>