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4"/>
  </p:sldMasterIdLst>
  <p:notesMasterIdLst>
    <p:notesMasterId r:id="rId27"/>
  </p:notesMasterIdLst>
  <p:handoutMasterIdLst>
    <p:handoutMasterId r:id="rId28"/>
  </p:handoutMasterIdLst>
  <p:sldIdLst>
    <p:sldId id="612" r:id="rId5"/>
    <p:sldId id="614" r:id="rId6"/>
    <p:sldId id="619" r:id="rId7"/>
    <p:sldId id="490" r:id="rId8"/>
    <p:sldId id="625" r:id="rId9"/>
    <p:sldId id="626" r:id="rId10"/>
    <p:sldId id="627" r:id="rId11"/>
    <p:sldId id="584" r:id="rId12"/>
    <p:sldId id="585" r:id="rId13"/>
    <p:sldId id="564" r:id="rId14"/>
    <p:sldId id="621" r:id="rId15"/>
    <p:sldId id="605" r:id="rId16"/>
    <p:sldId id="576" r:id="rId17"/>
    <p:sldId id="590" r:id="rId18"/>
    <p:sldId id="606" r:id="rId19"/>
    <p:sldId id="588" r:id="rId20"/>
    <p:sldId id="609" r:id="rId21"/>
    <p:sldId id="600" r:id="rId22"/>
    <p:sldId id="574" r:id="rId23"/>
    <p:sldId id="569" r:id="rId24"/>
    <p:sldId id="567" r:id="rId25"/>
    <p:sldId id="461"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egory Kim" initials="GK" lastIdx="24" clrIdx="0"/>
  <p:cmAuthor id="1" name="Jon Macmillan" initials="JM" lastIdx="51" clrIdx="1"/>
  <p:cmAuthor id="2" name="Andy Li" initials="AL" lastIdx="3" clrIdx="2"/>
  <p:cmAuthor id="3" name="Reid Hansen" initials="RH" lastIdx="8" clrIdx="3"/>
  <p:cmAuthor id="4" name="William Dentzer" initials="BD" lastIdx="2" clrIdx="4"/>
  <p:cmAuthor id="5" name="Kevin Condon" initials="KJC" lastIdx="45" clrIdx="5"/>
  <p:cmAuthor id="6" name="Nick Chandler" initials="NC"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00FFFF"/>
    <a:srgbClr val="66FF33"/>
    <a:srgbClr val="000000"/>
    <a:srgbClr val="083A81"/>
    <a:srgbClr val="CC9900"/>
    <a:srgbClr val="F2F2F2"/>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43" autoAdjust="0"/>
    <p:restoredTop sz="84740" autoAdjust="0"/>
  </p:normalViewPr>
  <p:slideViewPr>
    <p:cSldViewPr>
      <p:cViewPr varScale="1">
        <p:scale>
          <a:sx n="53" d="100"/>
          <a:sy n="53" d="100"/>
        </p:scale>
        <p:origin x="1908" y="40"/>
      </p:cViewPr>
      <p:guideLst>
        <p:guide orient="horz" pos="2160"/>
        <p:guide pos="2880"/>
      </p:guideLst>
    </p:cSldViewPr>
  </p:slideViewPr>
  <p:outlineViewPr>
    <p:cViewPr>
      <p:scale>
        <a:sx n="33" d="100"/>
        <a:sy n="33" d="100"/>
      </p:scale>
      <p:origin x="0" y="2892"/>
    </p:cViewPr>
  </p:outlineViewPr>
  <p:notesTextViewPr>
    <p:cViewPr>
      <p:scale>
        <a:sx n="1" d="1"/>
        <a:sy n="1" d="1"/>
      </p:scale>
      <p:origin x="0" y="0"/>
    </p:cViewPr>
  </p:notesTextViewPr>
  <p:sorterViewPr>
    <p:cViewPr varScale="1">
      <p:scale>
        <a:sx n="1" d="1"/>
        <a:sy n="1" d="1"/>
      </p:scale>
      <p:origin x="0" y="-9548"/>
    </p:cViewPr>
  </p:sorterViewPr>
  <p:notesViewPr>
    <p:cSldViewPr>
      <p:cViewPr varScale="1">
        <p:scale>
          <a:sx n="86" d="100"/>
          <a:sy n="86" d="100"/>
        </p:scale>
        <p:origin x="-231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111F3E-7D92-45D2-B84F-BC079BD0A835}"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6D04F8B8-2AB2-4BC6-B22B-436C03A1E390}" type="pres">
      <dgm:prSet presAssocID="{18111F3E-7D92-45D2-B84F-BC079BD0A835}" presName="composite" presStyleCnt="0">
        <dgm:presLayoutVars>
          <dgm:chMax val="5"/>
          <dgm:dir/>
          <dgm:animLvl val="ctr"/>
          <dgm:resizeHandles val="exact"/>
        </dgm:presLayoutVars>
      </dgm:prSet>
      <dgm:spPr/>
      <dgm:t>
        <a:bodyPr/>
        <a:lstStyle/>
        <a:p>
          <a:endParaRPr lang="en-US"/>
        </a:p>
      </dgm:t>
    </dgm:pt>
    <dgm:pt modelId="{2C5CE222-16B4-4771-B093-683A0041C412}" type="pres">
      <dgm:prSet presAssocID="{18111F3E-7D92-45D2-B84F-BC079BD0A835}" presName="cycle" presStyleCnt="0"/>
      <dgm:spPr/>
      <dgm:t>
        <a:bodyPr/>
        <a:lstStyle/>
        <a:p>
          <a:endParaRPr lang="en-US"/>
        </a:p>
      </dgm:t>
    </dgm:pt>
  </dgm:ptLst>
  <dgm:cxnLst>
    <dgm:cxn modelId="{28946EF6-DF01-4CB6-8C90-0D217437022B}" type="presOf" srcId="{18111F3E-7D92-45D2-B84F-BC079BD0A835}" destId="{6D04F8B8-2AB2-4BC6-B22B-436C03A1E390}" srcOrd="0" destOrd="0" presId="urn:microsoft.com/office/officeart/2005/8/layout/radial2"/>
    <dgm:cxn modelId="{13217512-03EB-4C56-BF04-72ACBFA6C4D3}" type="presParOf" srcId="{6D04F8B8-2AB2-4BC6-B22B-436C03A1E390}" destId="{2C5CE222-16B4-4771-B093-683A0041C412}" srcOrd="0"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363987-0E42-0949-AC74-C636E8ACDB89}" type="doc">
      <dgm:prSet loTypeId="urn:microsoft.com/office/officeart/2005/8/layout/radial1" loCatId="relationship" qsTypeId="urn:microsoft.com/office/officeart/2005/8/quickstyle/simple4" qsCatId="simple" csTypeId="urn:microsoft.com/office/officeart/2005/8/colors/accent1_2" csCatId="accent1" phldr="1"/>
      <dgm:spPr/>
      <dgm:t>
        <a:bodyPr/>
        <a:lstStyle/>
        <a:p>
          <a:endParaRPr lang="en-US"/>
        </a:p>
      </dgm:t>
    </dgm:pt>
    <dgm:pt modelId="{815FFF40-F977-B845-819E-801516D3D9B7}">
      <dgm:prSet phldrT="[Text]" phldr="1"/>
      <dgm:spPr/>
      <dgm:t>
        <a:bodyPr/>
        <a:lstStyle/>
        <a:p>
          <a:endParaRPr lang="en-US"/>
        </a:p>
      </dgm:t>
    </dgm:pt>
    <dgm:pt modelId="{01A23DB1-957F-D949-B883-ED5D5B020F19}" type="parTrans" cxnId="{DC32BB6E-1B54-0744-9CCC-146BFD13127E}">
      <dgm:prSet/>
      <dgm:spPr/>
      <dgm:t>
        <a:bodyPr/>
        <a:lstStyle/>
        <a:p>
          <a:endParaRPr lang="en-US"/>
        </a:p>
      </dgm:t>
    </dgm:pt>
    <dgm:pt modelId="{D2BE250A-0B0E-7A40-AB0E-D6646CEEAF1D}" type="sibTrans" cxnId="{DC32BB6E-1B54-0744-9CCC-146BFD13127E}">
      <dgm:prSet/>
      <dgm:spPr/>
      <dgm:t>
        <a:bodyPr/>
        <a:lstStyle/>
        <a:p>
          <a:endParaRPr lang="en-US"/>
        </a:p>
      </dgm:t>
    </dgm:pt>
    <dgm:pt modelId="{9D207B6F-A030-F146-8A96-DAFBDF34990D}">
      <dgm:prSet phldrT="[Text]"/>
      <dgm:spPr/>
      <dgm:t>
        <a:bodyPr/>
        <a:lstStyle/>
        <a:p>
          <a:r>
            <a:rPr lang="en-US" dirty="0" smtClean="0"/>
            <a:t>Insurance</a:t>
          </a:r>
          <a:endParaRPr lang="en-US" dirty="0"/>
        </a:p>
      </dgm:t>
    </dgm:pt>
    <dgm:pt modelId="{6F9DEEB1-CF83-B746-84BA-AF47B631B81A}" type="parTrans" cxnId="{C9989D2B-44F9-0244-A8DF-09EDB1233B66}">
      <dgm:prSet/>
      <dgm:spPr/>
      <dgm:t>
        <a:bodyPr/>
        <a:lstStyle/>
        <a:p>
          <a:endParaRPr lang="en-US"/>
        </a:p>
      </dgm:t>
    </dgm:pt>
    <dgm:pt modelId="{B2DCBD52-9DE6-BB46-981B-F6538899D88F}" type="sibTrans" cxnId="{C9989D2B-44F9-0244-A8DF-09EDB1233B66}">
      <dgm:prSet/>
      <dgm:spPr/>
      <dgm:t>
        <a:bodyPr/>
        <a:lstStyle/>
        <a:p>
          <a:endParaRPr lang="en-US"/>
        </a:p>
      </dgm:t>
    </dgm:pt>
    <dgm:pt modelId="{C8FD9C27-2D7D-7648-BBE6-4B4A02AAD1AF}">
      <dgm:prSet phldrT="[Text]"/>
      <dgm:spPr/>
      <dgm:t>
        <a:bodyPr/>
        <a:lstStyle/>
        <a:p>
          <a:r>
            <a:rPr lang="en-US" dirty="0" smtClean="0"/>
            <a:t>DMV Payments</a:t>
          </a:r>
        </a:p>
      </dgm:t>
    </dgm:pt>
    <dgm:pt modelId="{15AE4344-65BA-854E-8D83-F6EB105F3703}" type="parTrans" cxnId="{B4B5B575-D16C-F64D-BFD8-2CE20A834655}">
      <dgm:prSet/>
      <dgm:spPr/>
      <dgm:t>
        <a:bodyPr/>
        <a:lstStyle/>
        <a:p>
          <a:endParaRPr lang="en-US"/>
        </a:p>
      </dgm:t>
    </dgm:pt>
    <dgm:pt modelId="{24CCD511-3DD7-FD48-B051-91FAB4D9DCD5}" type="sibTrans" cxnId="{B4B5B575-D16C-F64D-BFD8-2CE20A834655}">
      <dgm:prSet/>
      <dgm:spPr/>
      <dgm:t>
        <a:bodyPr/>
        <a:lstStyle/>
        <a:p>
          <a:endParaRPr lang="en-US"/>
        </a:p>
      </dgm:t>
    </dgm:pt>
    <dgm:pt modelId="{401DFBC7-8838-A947-97C4-D766351E03F4}">
      <dgm:prSet phldrT="[Text]"/>
      <dgm:spPr/>
      <dgm:t>
        <a:bodyPr/>
        <a:lstStyle/>
        <a:p>
          <a:r>
            <a:rPr lang="en-US" dirty="0" smtClean="0"/>
            <a:t>Fines &amp; Fees Payments</a:t>
          </a:r>
          <a:endParaRPr lang="en-US" dirty="0"/>
        </a:p>
      </dgm:t>
    </dgm:pt>
    <dgm:pt modelId="{B0B82343-3AE8-1A40-8723-92045020846B}" type="parTrans" cxnId="{D70B371E-86F9-6B40-8360-582C8F8607A4}">
      <dgm:prSet/>
      <dgm:spPr/>
      <dgm:t>
        <a:bodyPr/>
        <a:lstStyle/>
        <a:p>
          <a:endParaRPr lang="en-US"/>
        </a:p>
      </dgm:t>
    </dgm:pt>
    <dgm:pt modelId="{4503823D-23F8-CC4E-ABDD-829196D5FD1E}" type="sibTrans" cxnId="{D70B371E-86F9-6B40-8360-582C8F8607A4}">
      <dgm:prSet/>
      <dgm:spPr/>
      <dgm:t>
        <a:bodyPr/>
        <a:lstStyle/>
        <a:p>
          <a:endParaRPr lang="en-US"/>
        </a:p>
      </dgm:t>
    </dgm:pt>
    <dgm:pt modelId="{780E22B2-AB0D-004A-BF8E-67D1A255B582}">
      <dgm:prSet phldrT="[Text]"/>
      <dgm:spPr/>
      <dgm:t>
        <a:bodyPr/>
        <a:lstStyle/>
        <a:p>
          <a:r>
            <a:rPr lang="en-US" dirty="0" smtClean="0"/>
            <a:t>Retail Options</a:t>
          </a:r>
          <a:endParaRPr lang="en-US" dirty="0"/>
        </a:p>
      </dgm:t>
    </dgm:pt>
    <dgm:pt modelId="{2EE69380-7852-8542-9480-AB1093508D27}" type="sibTrans" cxnId="{F6807E24-7627-964E-B435-571E62740D0F}">
      <dgm:prSet/>
      <dgm:spPr/>
      <dgm:t>
        <a:bodyPr/>
        <a:lstStyle/>
        <a:p>
          <a:endParaRPr lang="en-US"/>
        </a:p>
      </dgm:t>
    </dgm:pt>
    <dgm:pt modelId="{F6862B8A-0FA7-3540-8C2A-5D1A052BD74C}" type="parTrans" cxnId="{F6807E24-7627-964E-B435-571E62740D0F}">
      <dgm:prSet/>
      <dgm:spPr/>
      <dgm:t>
        <a:bodyPr/>
        <a:lstStyle/>
        <a:p>
          <a:endParaRPr lang="en-US"/>
        </a:p>
      </dgm:t>
    </dgm:pt>
    <dgm:pt modelId="{6B2AA86D-421F-2341-B556-2D1672315767}" type="pres">
      <dgm:prSet presAssocID="{C0363987-0E42-0949-AC74-C636E8ACDB89}" presName="cycle" presStyleCnt="0">
        <dgm:presLayoutVars>
          <dgm:chMax val="1"/>
          <dgm:dir/>
          <dgm:animLvl val="ctr"/>
          <dgm:resizeHandles val="exact"/>
        </dgm:presLayoutVars>
      </dgm:prSet>
      <dgm:spPr/>
      <dgm:t>
        <a:bodyPr/>
        <a:lstStyle/>
        <a:p>
          <a:endParaRPr lang="en-US"/>
        </a:p>
      </dgm:t>
    </dgm:pt>
    <dgm:pt modelId="{8EB52478-91DA-B841-8964-D16B4CE9A9B6}" type="pres">
      <dgm:prSet presAssocID="{815FFF40-F977-B845-819E-801516D3D9B7}" presName="centerShape" presStyleLbl="node0" presStyleIdx="0" presStyleCnt="1"/>
      <dgm:spPr/>
      <dgm:t>
        <a:bodyPr/>
        <a:lstStyle/>
        <a:p>
          <a:endParaRPr lang="en-US"/>
        </a:p>
      </dgm:t>
    </dgm:pt>
    <dgm:pt modelId="{6BADD532-62B2-F644-A00D-1B470BC06CC9}" type="pres">
      <dgm:prSet presAssocID="{6F9DEEB1-CF83-B746-84BA-AF47B631B81A}" presName="Name9" presStyleLbl="parChTrans1D2" presStyleIdx="0" presStyleCnt="4"/>
      <dgm:spPr/>
      <dgm:t>
        <a:bodyPr/>
        <a:lstStyle/>
        <a:p>
          <a:endParaRPr lang="en-US"/>
        </a:p>
      </dgm:t>
    </dgm:pt>
    <dgm:pt modelId="{5A334086-9E71-814A-BA30-5E402452269C}" type="pres">
      <dgm:prSet presAssocID="{6F9DEEB1-CF83-B746-84BA-AF47B631B81A}" presName="connTx" presStyleLbl="parChTrans1D2" presStyleIdx="0" presStyleCnt="4"/>
      <dgm:spPr/>
      <dgm:t>
        <a:bodyPr/>
        <a:lstStyle/>
        <a:p>
          <a:endParaRPr lang="en-US"/>
        </a:p>
      </dgm:t>
    </dgm:pt>
    <dgm:pt modelId="{25D5CA49-1BD3-EB4F-80C3-1B8951BC60EC}" type="pres">
      <dgm:prSet presAssocID="{9D207B6F-A030-F146-8A96-DAFBDF34990D}" presName="node" presStyleLbl="node1" presStyleIdx="0" presStyleCnt="4" custRadScaleRad="213874" custRadScaleInc="-137985">
        <dgm:presLayoutVars>
          <dgm:bulletEnabled val="1"/>
        </dgm:presLayoutVars>
      </dgm:prSet>
      <dgm:spPr/>
      <dgm:t>
        <a:bodyPr/>
        <a:lstStyle/>
        <a:p>
          <a:endParaRPr lang="en-US"/>
        </a:p>
      </dgm:t>
    </dgm:pt>
    <dgm:pt modelId="{8BC0B7A2-D8F1-2946-9C24-CBE21D93A33E}" type="pres">
      <dgm:prSet presAssocID="{15AE4344-65BA-854E-8D83-F6EB105F3703}" presName="Name9" presStyleLbl="parChTrans1D2" presStyleIdx="1" presStyleCnt="4"/>
      <dgm:spPr/>
      <dgm:t>
        <a:bodyPr/>
        <a:lstStyle/>
        <a:p>
          <a:endParaRPr lang="en-US"/>
        </a:p>
      </dgm:t>
    </dgm:pt>
    <dgm:pt modelId="{A7314219-5987-C74C-8DEB-EF2B1DB2A00A}" type="pres">
      <dgm:prSet presAssocID="{15AE4344-65BA-854E-8D83-F6EB105F3703}" presName="connTx" presStyleLbl="parChTrans1D2" presStyleIdx="1" presStyleCnt="4"/>
      <dgm:spPr/>
      <dgm:t>
        <a:bodyPr/>
        <a:lstStyle/>
        <a:p>
          <a:endParaRPr lang="en-US"/>
        </a:p>
      </dgm:t>
    </dgm:pt>
    <dgm:pt modelId="{5957C8A0-1EBB-F048-A055-E4FCEBE320B6}" type="pres">
      <dgm:prSet presAssocID="{C8FD9C27-2D7D-7648-BBE6-4B4A02AAD1AF}" presName="node" presStyleLbl="node1" presStyleIdx="1" presStyleCnt="4" custRadScaleRad="216011" custRadScaleInc="-61349">
        <dgm:presLayoutVars>
          <dgm:bulletEnabled val="1"/>
        </dgm:presLayoutVars>
      </dgm:prSet>
      <dgm:spPr/>
      <dgm:t>
        <a:bodyPr/>
        <a:lstStyle/>
        <a:p>
          <a:endParaRPr lang="en-US"/>
        </a:p>
      </dgm:t>
    </dgm:pt>
    <dgm:pt modelId="{6E5CCBE4-DD1F-BB4B-B07A-E6DB93EE9E16}" type="pres">
      <dgm:prSet presAssocID="{F6862B8A-0FA7-3540-8C2A-5D1A052BD74C}" presName="Name9" presStyleLbl="parChTrans1D2" presStyleIdx="2" presStyleCnt="4"/>
      <dgm:spPr/>
      <dgm:t>
        <a:bodyPr/>
        <a:lstStyle/>
        <a:p>
          <a:endParaRPr lang="en-US"/>
        </a:p>
      </dgm:t>
    </dgm:pt>
    <dgm:pt modelId="{BB9FB790-89E4-8444-A8A6-9052A53BA352}" type="pres">
      <dgm:prSet presAssocID="{F6862B8A-0FA7-3540-8C2A-5D1A052BD74C}" presName="connTx" presStyleLbl="parChTrans1D2" presStyleIdx="2" presStyleCnt="4"/>
      <dgm:spPr/>
      <dgm:t>
        <a:bodyPr/>
        <a:lstStyle/>
        <a:p>
          <a:endParaRPr lang="en-US"/>
        </a:p>
      </dgm:t>
    </dgm:pt>
    <dgm:pt modelId="{67FBE3CA-65B3-7940-8D34-C29B1939FB16}" type="pres">
      <dgm:prSet presAssocID="{780E22B2-AB0D-004A-BF8E-67D1A255B582}" presName="node" presStyleLbl="node1" presStyleIdx="2" presStyleCnt="4" custRadScaleRad="201849" custRadScaleInc="-151331">
        <dgm:presLayoutVars>
          <dgm:bulletEnabled val="1"/>
        </dgm:presLayoutVars>
      </dgm:prSet>
      <dgm:spPr/>
      <dgm:t>
        <a:bodyPr/>
        <a:lstStyle/>
        <a:p>
          <a:endParaRPr lang="en-US"/>
        </a:p>
      </dgm:t>
    </dgm:pt>
    <dgm:pt modelId="{96FBF666-5A55-9743-88D4-57C7C3DFA0BE}" type="pres">
      <dgm:prSet presAssocID="{B0B82343-3AE8-1A40-8723-92045020846B}" presName="Name9" presStyleLbl="parChTrans1D2" presStyleIdx="3" presStyleCnt="4"/>
      <dgm:spPr/>
      <dgm:t>
        <a:bodyPr/>
        <a:lstStyle/>
        <a:p>
          <a:endParaRPr lang="en-US"/>
        </a:p>
      </dgm:t>
    </dgm:pt>
    <dgm:pt modelId="{CEA02011-7DC0-094F-A0A4-1C3C28BF6755}" type="pres">
      <dgm:prSet presAssocID="{B0B82343-3AE8-1A40-8723-92045020846B}" presName="connTx" presStyleLbl="parChTrans1D2" presStyleIdx="3" presStyleCnt="4"/>
      <dgm:spPr/>
      <dgm:t>
        <a:bodyPr/>
        <a:lstStyle/>
        <a:p>
          <a:endParaRPr lang="en-US"/>
        </a:p>
      </dgm:t>
    </dgm:pt>
    <dgm:pt modelId="{4235C09D-6525-F84A-B784-E1F376233ABF}" type="pres">
      <dgm:prSet presAssocID="{401DFBC7-8838-A947-97C4-D766351E03F4}" presName="node" presStyleLbl="node1" presStyleIdx="3" presStyleCnt="4" custRadScaleRad="203447" custRadScaleInc="-48266">
        <dgm:presLayoutVars>
          <dgm:bulletEnabled val="1"/>
        </dgm:presLayoutVars>
      </dgm:prSet>
      <dgm:spPr/>
      <dgm:t>
        <a:bodyPr/>
        <a:lstStyle/>
        <a:p>
          <a:endParaRPr lang="en-US"/>
        </a:p>
      </dgm:t>
    </dgm:pt>
  </dgm:ptLst>
  <dgm:cxnLst>
    <dgm:cxn modelId="{6CCD4B6D-E3EF-46C2-AFEA-C407DEC608C1}" type="presOf" srcId="{15AE4344-65BA-854E-8D83-F6EB105F3703}" destId="{A7314219-5987-C74C-8DEB-EF2B1DB2A00A}" srcOrd="1" destOrd="0" presId="urn:microsoft.com/office/officeart/2005/8/layout/radial1"/>
    <dgm:cxn modelId="{6876B3FA-80DB-4B6F-BA9B-96373C87F510}" type="presOf" srcId="{C0363987-0E42-0949-AC74-C636E8ACDB89}" destId="{6B2AA86D-421F-2341-B556-2D1672315767}" srcOrd="0" destOrd="0" presId="urn:microsoft.com/office/officeart/2005/8/layout/radial1"/>
    <dgm:cxn modelId="{F6807E24-7627-964E-B435-571E62740D0F}" srcId="{815FFF40-F977-B845-819E-801516D3D9B7}" destId="{780E22B2-AB0D-004A-BF8E-67D1A255B582}" srcOrd="2" destOrd="0" parTransId="{F6862B8A-0FA7-3540-8C2A-5D1A052BD74C}" sibTransId="{2EE69380-7852-8542-9480-AB1093508D27}"/>
    <dgm:cxn modelId="{726C481B-4B7D-47B7-A29D-98CE8B746CAC}" type="presOf" srcId="{B0B82343-3AE8-1A40-8723-92045020846B}" destId="{96FBF666-5A55-9743-88D4-57C7C3DFA0BE}" srcOrd="0" destOrd="0" presId="urn:microsoft.com/office/officeart/2005/8/layout/radial1"/>
    <dgm:cxn modelId="{D70B371E-86F9-6B40-8360-582C8F8607A4}" srcId="{815FFF40-F977-B845-819E-801516D3D9B7}" destId="{401DFBC7-8838-A947-97C4-D766351E03F4}" srcOrd="3" destOrd="0" parTransId="{B0B82343-3AE8-1A40-8723-92045020846B}" sibTransId="{4503823D-23F8-CC4E-ABDD-829196D5FD1E}"/>
    <dgm:cxn modelId="{26F05D37-D767-44BB-9892-84C9321CECAF}" type="presOf" srcId="{B0B82343-3AE8-1A40-8723-92045020846B}" destId="{CEA02011-7DC0-094F-A0A4-1C3C28BF6755}" srcOrd="1" destOrd="0" presId="urn:microsoft.com/office/officeart/2005/8/layout/radial1"/>
    <dgm:cxn modelId="{39F18D00-CE47-46B7-8504-F82C0F18BC5A}" type="presOf" srcId="{9D207B6F-A030-F146-8A96-DAFBDF34990D}" destId="{25D5CA49-1BD3-EB4F-80C3-1B8951BC60EC}" srcOrd="0" destOrd="0" presId="urn:microsoft.com/office/officeart/2005/8/layout/radial1"/>
    <dgm:cxn modelId="{A24BD613-5E52-452A-B559-5C1136DCCDB8}" type="presOf" srcId="{15AE4344-65BA-854E-8D83-F6EB105F3703}" destId="{8BC0B7A2-D8F1-2946-9C24-CBE21D93A33E}" srcOrd="0" destOrd="0" presId="urn:microsoft.com/office/officeart/2005/8/layout/radial1"/>
    <dgm:cxn modelId="{E01342E8-385F-40D2-9D30-D9992889B17F}" type="presOf" srcId="{6F9DEEB1-CF83-B746-84BA-AF47B631B81A}" destId="{5A334086-9E71-814A-BA30-5E402452269C}" srcOrd="1" destOrd="0" presId="urn:microsoft.com/office/officeart/2005/8/layout/radial1"/>
    <dgm:cxn modelId="{C9989D2B-44F9-0244-A8DF-09EDB1233B66}" srcId="{815FFF40-F977-B845-819E-801516D3D9B7}" destId="{9D207B6F-A030-F146-8A96-DAFBDF34990D}" srcOrd="0" destOrd="0" parTransId="{6F9DEEB1-CF83-B746-84BA-AF47B631B81A}" sibTransId="{B2DCBD52-9DE6-BB46-981B-F6538899D88F}"/>
    <dgm:cxn modelId="{9E0834C4-1709-49D2-8389-670F4F008B0A}" type="presOf" srcId="{C8FD9C27-2D7D-7648-BBE6-4B4A02AAD1AF}" destId="{5957C8A0-1EBB-F048-A055-E4FCEBE320B6}" srcOrd="0" destOrd="0" presId="urn:microsoft.com/office/officeart/2005/8/layout/radial1"/>
    <dgm:cxn modelId="{F008D539-3DAF-443D-9C57-EA5B08003C9E}" type="presOf" srcId="{F6862B8A-0FA7-3540-8C2A-5D1A052BD74C}" destId="{BB9FB790-89E4-8444-A8A6-9052A53BA352}" srcOrd="1" destOrd="0" presId="urn:microsoft.com/office/officeart/2005/8/layout/radial1"/>
    <dgm:cxn modelId="{DC32BB6E-1B54-0744-9CCC-146BFD13127E}" srcId="{C0363987-0E42-0949-AC74-C636E8ACDB89}" destId="{815FFF40-F977-B845-819E-801516D3D9B7}" srcOrd="0" destOrd="0" parTransId="{01A23DB1-957F-D949-B883-ED5D5B020F19}" sibTransId="{D2BE250A-0B0E-7A40-AB0E-D6646CEEAF1D}"/>
    <dgm:cxn modelId="{B4B5B575-D16C-F64D-BFD8-2CE20A834655}" srcId="{815FFF40-F977-B845-819E-801516D3D9B7}" destId="{C8FD9C27-2D7D-7648-BBE6-4B4A02AAD1AF}" srcOrd="1" destOrd="0" parTransId="{15AE4344-65BA-854E-8D83-F6EB105F3703}" sibTransId="{24CCD511-3DD7-FD48-B051-91FAB4D9DCD5}"/>
    <dgm:cxn modelId="{B4FDD266-C287-4BC4-9F42-0296272AC70D}" type="presOf" srcId="{6F9DEEB1-CF83-B746-84BA-AF47B631B81A}" destId="{6BADD532-62B2-F644-A00D-1B470BC06CC9}" srcOrd="0" destOrd="0" presId="urn:microsoft.com/office/officeart/2005/8/layout/radial1"/>
    <dgm:cxn modelId="{47543D29-13FC-421E-9728-FAF97A67FBF2}" type="presOf" srcId="{780E22B2-AB0D-004A-BF8E-67D1A255B582}" destId="{67FBE3CA-65B3-7940-8D34-C29B1939FB16}" srcOrd="0" destOrd="0" presId="urn:microsoft.com/office/officeart/2005/8/layout/radial1"/>
    <dgm:cxn modelId="{6E40955D-B39E-4CA6-B9B5-8531576D6B5A}" type="presOf" srcId="{815FFF40-F977-B845-819E-801516D3D9B7}" destId="{8EB52478-91DA-B841-8964-D16B4CE9A9B6}" srcOrd="0" destOrd="0" presId="urn:microsoft.com/office/officeart/2005/8/layout/radial1"/>
    <dgm:cxn modelId="{312B2EDA-A2E0-4581-AF96-8DC8F3FB22D6}" type="presOf" srcId="{F6862B8A-0FA7-3540-8C2A-5D1A052BD74C}" destId="{6E5CCBE4-DD1F-BB4B-B07A-E6DB93EE9E16}" srcOrd="0" destOrd="0" presId="urn:microsoft.com/office/officeart/2005/8/layout/radial1"/>
    <dgm:cxn modelId="{4FFF4B38-FA60-40A5-956C-DB411708F182}" type="presOf" srcId="{401DFBC7-8838-A947-97C4-D766351E03F4}" destId="{4235C09D-6525-F84A-B784-E1F376233ABF}" srcOrd="0" destOrd="0" presId="urn:microsoft.com/office/officeart/2005/8/layout/radial1"/>
    <dgm:cxn modelId="{1F351A80-B401-4365-8BB2-0D05EE55FFC3}" type="presParOf" srcId="{6B2AA86D-421F-2341-B556-2D1672315767}" destId="{8EB52478-91DA-B841-8964-D16B4CE9A9B6}" srcOrd="0" destOrd="0" presId="urn:microsoft.com/office/officeart/2005/8/layout/radial1"/>
    <dgm:cxn modelId="{0CCA149B-206A-480C-A523-6C66DD9F7E2B}" type="presParOf" srcId="{6B2AA86D-421F-2341-B556-2D1672315767}" destId="{6BADD532-62B2-F644-A00D-1B470BC06CC9}" srcOrd="1" destOrd="0" presId="urn:microsoft.com/office/officeart/2005/8/layout/radial1"/>
    <dgm:cxn modelId="{66BE874F-3B67-4EC1-A4D0-E13AC49637EA}" type="presParOf" srcId="{6BADD532-62B2-F644-A00D-1B470BC06CC9}" destId="{5A334086-9E71-814A-BA30-5E402452269C}" srcOrd="0" destOrd="0" presId="urn:microsoft.com/office/officeart/2005/8/layout/radial1"/>
    <dgm:cxn modelId="{F0327976-914D-4317-9F0F-CF39811D9AD7}" type="presParOf" srcId="{6B2AA86D-421F-2341-B556-2D1672315767}" destId="{25D5CA49-1BD3-EB4F-80C3-1B8951BC60EC}" srcOrd="2" destOrd="0" presId="urn:microsoft.com/office/officeart/2005/8/layout/radial1"/>
    <dgm:cxn modelId="{72674ABB-3CAD-4EF5-AE43-652B0AA7B830}" type="presParOf" srcId="{6B2AA86D-421F-2341-B556-2D1672315767}" destId="{8BC0B7A2-D8F1-2946-9C24-CBE21D93A33E}" srcOrd="3" destOrd="0" presId="urn:microsoft.com/office/officeart/2005/8/layout/radial1"/>
    <dgm:cxn modelId="{1A069FD7-0421-4590-B0E2-859DE6558BF0}" type="presParOf" srcId="{8BC0B7A2-D8F1-2946-9C24-CBE21D93A33E}" destId="{A7314219-5987-C74C-8DEB-EF2B1DB2A00A}" srcOrd="0" destOrd="0" presId="urn:microsoft.com/office/officeart/2005/8/layout/radial1"/>
    <dgm:cxn modelId="{16F18064-0988-4178-B1BF-7F5EAD1F7CC1}" type="presParOf" srcId="{6B2AA86D-421F-2341-B556-2D1672315767}" destId="{5957C8A0-1EBB-F048-A055-E4FCEBE320B6}" srcOrd="4" destOrd="0" presId="urn:microsoft.com/office/officeart/2005/8/layout/radial1"/>
    <dgm:cxn modelId="{DD015F51-D904-4283-B137-8C14705EB3C0}" type="presParOf" srcId="{6B2AA86D-421F-2341-B556-2D1672315767}" destId="{6E5CCBE4-DD1F-BB4B-B07A-E6DB93EE9E16}" srcOrd="5" destOrd="0" presId="urn:microsoft.com/office/officeart/2005/8/layout/radial1"/>
    <dgm:cxn modelId="{B873BBC8-A4C6-4441-8DBC-59160E8C5D62}" type="presParOf" srcId="{6E5CCBE4-DD1F-BB4B-B07A-E6DB93EE9E16}" destId="{BB9FB790-89E4-8444-A8A6-9052A53BA352}" srcOrd="0" destOrd="0" presId="urn:microsoft.com/office/officeart/2005/8/layout/radial1"/>
    <dgm:cxn modelId="{251CCCD2-A2E1-4E79-A3F5-CA050EA6639E}" type="presParOf" srcId="{6B2AA86D-421F-2341-B556-2D1672315767}" destId="{67FBE3CA-65B3-7940-8D34-C29B1939FB16}" srcOrd="6" destOrd="0" presId="urn:microsoft.com/office/officeart/2005/8/layout/radial1"/>
    <dgm:cxn modelId="{C796F90E-B7B3-404F-B774-0BF1DC0876CE}" type="presParOf" srcId="{6B2AA86D-421F-2341-B556-2D1672315767}" destId="{96FBF666-5A55-9743-88D4-57C7C3DFA0BE}" srcOrd="7" destOrd="0" presId="urn:microsoft.com/office/officeart/2005/8/layout/radial1"/>
    <dgm:cxn modelId="{64003679-9B8F-4CAC-B897-D33D80238A2E}" type="presParOf" srcId="{96FBF666-5A55-9743-88D4-57C7C3DFA0BE}" destId="{CEA02011-7DC0-094F-A0A4-1C3C28BF6755}" srcOrd="0" destOrd="0" presId="urn:microsoft.com/office/officeart/2005/8/layout/radial1"/>
    <dgm:cxn modelId="{88AF8897-51A5-41FB-A9E5-B20898E89AC0}" type="presParOf" srcId="{6B2AA86D-421F-2341-B556-2D1672315767}" destId="{4235C09D-6525-F84A-B784-E1F376233ABF}" srcOrd="8" destOrd="0" presId="urn:microsoft.com/office/officeart/2005/8/layout/radia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52478-91DA-B841-8964-D16B4CE9A9B6}">
      <dsp:nvSpPr>
        <dsp:cNvPr id="0" name=""/>
        <dsp:cNvSpPr/>
      </dsp:nvSpPr>
      <dsp:spPr>
        <a:xfrm>
          <a:off x="3482950" y="1844650"/>
          <a:ext cx="1416099" cy="1416099"/>
        </a:xfrm>
        <a:prstGeom prst="ellipse">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endParaRPr lang="en-US" sz="3100" kern="1200"/>
        </a:p>
      </dsp:txBody>
      <dsp:txXfrm>
        <a:off x="3690333" y="2052033"/>
        <a:ext cx="1001333" cy="1001333"/>
      </dsp:txXfrm>
    </dsp:sp>
    <dsp:sp modelId="{6BADD532-62B2-F644-A00D-1B470BC06CC9}">
      <dsp:nvSpPr>
        <dsp:cNvPr id="0" name=""/>
        <dsp:cNvSpPr/>
      </dsp:nvSpPr>
      <dsp:spPr>
        <a:xfrm rot="12474405">
          <a:off x="1186944" y="1615171"/>
          <a:ext cx="2525169" cy="30410"/>
        </a:xfrm>
        <a:custGeom>
          <a:avLst/>
          <a:gdLst/>
          <a:ahLst/>
          <a:cxnLst/>
          <a:rect l="0" t="0" r="0" b="0"/>
          <a:pathLst>
            <a:path>
              <a:moveTo>
                <a:pt x="0" y="15205"/>
              </a:moveTo>
              <a:lnTo>
                <a:pt x="2525169" y="1520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rot="10800000">
        <a:off x="2386400" y="1567246"/>
        <a:ext cx="126258" cy="126258"/>
      </dsp:txXfrm>
    </dsp:sp>
    <dsp:sp modelId="{25D5CA49-1BD3-EB4F-80C3-1B8951BC60EC}">
      <dsp:nvSpPr>
        <dsp:cNvPr id="0" name=""/>
        <dsp:cNvSpPr/>
      </dsp:nvSpPr>
      <dsp:spPr>
        <a:xfrm>
          <a:off x="9" y="2"/>
          <a:ext cx="1416099" cy="1416099"/>
        </a:xfrm>
        <a:prstGeom prst="ellipse">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Insurance</a:t>
          </a:r>
          <a:endParaRPr lang="en-US" sz="1700" kern="1200" dirty="0"/>
        </a:p>
      </dsp:txBody>
      <dsp:txXfrm>
        <a:off x="207392" y="207385"/>
        <a:ext cx="1001333" cy="1001333"/>
      </dsp:txXfrm>
    </dsp:sp>
    <dsp:sp modelId="{8BC0B7A2-D8F1-2946-9C24-CBE21D93A33E}">
      <dsp:nvSpPr>
        <dsp:cNvPr id="0" name=""/>
        <dsp:cNvSpPr/>
      </dsp:nvSpPr>
      <dsp:spPr>
        <a:xfrm rot="19925597">
          <a:off x="4669885" y="1615169"/>
          <a:ext cx="2525178" cy="30410"/>
        </a:xfrm>
        <a:custGeom>
          <a:avLst/>
          <a:gdLst/>
          <a:ahLst/>
          <a:cxnLst/>
          <a:rect l="0" t="0" r="0" b="0"/>
          <a:pathLst>
            <a:path>
              <a:moveTo>
                <a:pt x="0" y="15205"/>
              </a:moveTo>
              <a:lnTo>
                <a:pt x="2525178" y="1520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5869345" y="1567245"/>
        <a:ext cx="126258" cy="126258"/>
      </dsp:txXfrm>
    </dsp:sp>
    <dsp:sp modelId="{5957C8A0-1EBB-F048-A055-E4FCEBE320B6}">
      <dsp:nvSpPr>
        <dsp:cNvPr id="0" name=""/>
        <dsp:cNvSpPr/>
      </dsp:nvSpPr>
      <dsp:spPr>
        <a:xfrm>
          <a:off x="6965900" y="0"/>
          <a:ext cx="1416099" cy="1416099"/>
        </a:xfrm>
        <a:prstGeom prst="ellipse">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DMV Payments</a:t>
          </a:r>
        </a:p>
      </dsp:txBody>
      <dsp:txXfrm>
        <a:off x="7173283" y="207383"/>
        <a:ext cx="1001333" cy="1001333"/>
      </dsp:txXfrm>
    </dsp:sp>
    <dsp:sp modelId="{6E5CCBE4-DD1F-BB4B-B07A-E6DB93EE9E16}">
      <dsp:nvSpPr>
        <dsp:cNvPr id="0" name=""/>
        <dsp:cNvSpPr/>
      </dsp:nvSpPr>
      <dsp:spPr>
        <a:xfrm rot="1314063">
          <a:off x="4764824" y="3231222"/>
          <a:ext cx="2303573" cy="30410"/>
        </a:xfrm>
        <a:custGeom>
          <a:avLst/>
          <a:gdLst/>
          <a:ahLst/>
          <a:cxnLst/>
          <a:rect l="0" t="0" r="0" b="0"/>
          <a:pathLst>
            <a:path>
              <a:moveTo>
                <a:pt x="0" y="15205"/>
              </a:moveTo>
              <a:lnTo>
                <a:pt x="2303573" y="1520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5859021" y="3188838"/>
        <a:ext cx="115178" cy="115178"/>
      </dsp:txXfrm>
    </dsp:sp>
    <dsp:sp modelId="{67FBE3CA-65B3-7940-8D34-C29B1939FB16}">
      <dsp:nvSpPr>
        <dsp:cNvPr id="0" name=""/>
        <dsp:cNvSpPr/>
      </dsp:nvSpPr>
      <dsp:spPr>
        <a:xfrm>
          <a:off x="6934172" y="3232105"/>
          <a:ext cx="1416099" cy="1416099"/>
        </a:xfrm>
        <a:prstGeom prst="ellipse">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Retail Options</a:t>
          </a:r>
          <a:endParaRPr lang="en-US" sz="1700" kern="1200" dirty="0"/>
        </a:p>
      </dsp:txBody>
      <dsp:txXfrm>
        <a:off x="7141555" y="3439488"/>
        <a:ext cx="1001333" cy="1001333"/>
      </dsp:txXfrm>
    </dsp:sp>
    <dsp:sp modelId="{96FBF666-5A55-9743-88D4-57C7C3DFA0BE}">
      <dsp:nvSpPr>
        <dsp:cNvPr id="0" name=""/>
        <dsp:cNvSpPr/>
      </dsp:nvSpPr>
      <dsp:spPr>
        <a:xfrm rot="9496817">
          <a:off x="1283015" y="3231206"/>
          <a:ext cx="2333018" cy="30410"/>
        </a:xfrm>
        <a:custGeom>
          <a:avLst/>
          <a:gdLst/>
          <a:ahLst/>
          <a:cxnLst/>
          <a:rect l="0" t="0" r="0" b="0"/>
          <a:pathLst>
            <a:path>
              <a:moveTo>
                <a:pt x="0" y="15205"/>
              </a:moveTo>
              <a:lnTo>
                <a:pt x="2333018" y="1520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2391199" y="3188085"/>
        <a:ext cx="116650" cy="116650"/>
      </dsp:txXfrm>
    </dsp:sp>
    <dsp:sp modelId="{4235C09D-6525-F84A-B784-E1F376233ABF}">
      <dsp:nvSpPr>
        <dsp:cNvPr id="0" name=""/>
        <dsp:cNvSpPr/>
      </dsp:nvSpPr>
      <dsp:spPr>
        <a:xfrm>
          <a:off x="0" y="3232073"/>
          <a:ext cx="1416099" cy="1416099"/>
        </a:xfrm>
        <a:prstGeom prst="ellipse">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Fines &amp; Fees Payments</a:t>
          </a:r>
          <a:endParaRPr lang="en-US" sz="1700" kern="1200" dirty="0"/>
        </a:p>
      </dsp:txBody>
      <dsp:txXfrm>
        <a:off x="207383" y="3439456"/>
        <a:ext cx="1001333" cy="1001333"/>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BE4600BA-3E8E-4F95-8A02-939ED2602180}" type="datetimeFigureOut">
              <a:rPr lang="en-US" smtClean="0"/>
              <a:pPr/>
              <a:t>9/30/2015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6AB03E5-F05C-4E02-8F1B-3E7BC7113886}" type="slidenum">
              <a:rPr lang="en-US" smtClean="0"/>
              <a:pPr/>
              <a:t>‹#›</a:t>
            </a:fld>
            <a:endParaRPr lang="en-US"/>
          </a:p>
        </p:txBody>
      </p:sp>
    </p:spTree>
    <p:extLst>
      <p:ext uri="{BB962C8B-B14F-4D97-AF65-F5344CB8AC3E}">
        <p14:creationId xmlns:p14="http://schemas.microsoft.com/office/powerpoint/2010/main" val="423895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F95383C-84CE-4993-91A7-F0329D4811BA}" type="datetimeFigureOut">
              <a:rPr lang="en-US" smtClean="0"/>
              <a:pPr/>
              <a:t>9/30/2015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AF64C9C-F928-4C43-91E0-ACCE4892BFA4}" type="slidenum">
              <a:rPr lang="en-US" smtClean="0"/>
              <a:pPr/>
              <a:t>‹#›</a:t>
            </a:fld>
            <a:endParaRPr lang="en-US"/>
          </a:p>
        </p:txBody>
      </p:sp>
    </p:spTree>
    <p:extLst>
      <p:ext uri="{BB962C8B-B14F-4D97-AF65-F5344CB8AC3E}">
        <p14:creationId xmlns:p14="http://schemas.microsoft.com/office/powerpoint/2010/main" val="1447720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Tree>
    <p:extLst>
      <p:ext uri="{BB962C8B-B14F-4D97-AF65-F5344CB8AC3E}">
        <p14:creationId xmlns:p14="http://schemas.microsoft.com/office/powerpoint/2010/main" val="2307700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200" kern="1200" dirty="0" smtClean="0">
                <a:solidFill>
                  <a:schemeClr val="tx1"/>
                </a:solidFill>
                <a:effectLst/>
                <a:latin typeface="+mn-lt"/>
                <a:ea typeface="+mn-ea"/>
                <a:cs typeface="+mn-cs"/>
              </a:rPr>
              <a:t>Verdeva will establish agency relationships in each state that we operate, to produce and support </a:t>
            </a:r>
            <a:r>
              <a:rPr lang="en-US" sz="1200" i="1" kern="1200" dirty="0" smtClean="0">
                <a:solidFill>
                  <a:schemeClr val="tx1"/>
                </a:solidFill>
                <a:effectLst/>
                <a:latin typeface="+mn-lt"/>
                <a:ea typeface="+mn-ea"/>
                <a:cs typeface="+mn-cs"/>
              </a:rPr>
              <a:t>EVA PAYDAYS</a:t>
            </a:r>
            <a:r>
              <a:rPr lang="en-US" sz="1200" kern="1200" dirty="0" smtClean="0">
                <a:solidFill>
                  <a:schemeClr val="tx1"/>
                </a:solidFill>
                <a:effectLst/>
                <a:latin typeface="+mn-lt"/>
                <a:ea typeface="+mn-ea"/>
                <a:cs typeface="+mn-cs"/>
              </a:rPr>
              <a:t> policies. </a:t>
            </a:r>
          </a:p>
          <a:p>
            <a:pPr>
              <a:spcAft>
                <a:spcPts val="600"/>
              </a:spcAft>
            </a:pPr>
            <a:r>
              <a:rPr lang="en-US" sz="1200" kern="1200" dirty="0" smtClean="0">
                <a:solidFill>
                  <a:schemeClr val="tx1"/>
                </a:solidFill>
                <a:effectLst/>
                <a:latin typeface="+mn-lt"/>
                <a:ea typeface="+mn-ea"/>
                <a:cs typeface="+mn-cs"/>
              </a:rPr>
              <a:t>Insurer profitability is enhanced while the consumer saves money. </a:t>
            </a:r>
          </a:p>
          <a:p>
            <a:r>
              <a:rPr lang="en-US" sz="1200" kern="1200" dirty="0" smtClean="0">
                <a:solidFill>
                  <a:schemeClr val="tx1"/>
                </a:solidFill>
                <a:effectLst/>
                <a:latin typeface="+mn-lt"/>
                <a:ea typeface="+mn-ea"/>
                <a:cs typeface="+mn-cs"/>
              </a:rPr>
              <a:t>Our </a:t>
            </a:r>
            <a:r>
              <a:rPr lang="en-US" sz="1200" kern="1200" dirty="0" err="1" smtClean="0">
                <a:solidFill>
                  <a:schemeClr val="tx1"/>
                </a:solidFill>
                <a:effectLst/>
                <a:latin typeface="+mn-lt"/>
                <a:ea typeface="+mn-ea"/>
                <a:cs typeface="+mn-cs"/>
              </a:rPr>
              <a:t>IoT</a:t>
            </a:r>
            <a:r>
              <a:rPr lang="en-US" sz="1200" kern="1200" dirty="0" smtClean="0">
                <a:solidFill>
                  <a:schemeClr val="tx1"/>
                </a:solidFill>
                <a:effectLst/>
                <a:latin typeface="+mn-lt"/>
                <a:ea typeface="+mn-ea"/>
                <a:cs typeface="+mn-cs"/>
              </a:rPr>
              <a:t>-based connection to the customer and vehicle puts us in position to deliver extremely personalized and high-touch services, delivering very high consumer satisfaction, as well as unique features and services, including:</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Convenience reminders and messages related to premium payments, renewals, claims and account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Innovative premium payment options; e.g., pay as you go.</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Future options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On-demand proof-of-coverage service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On-demand and variable coverage options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Extremely responsive and informed customer service. We will have the full person, vehicle, and member profile including EVA transaction history in front of our call center representative instantly. We will leverage our </a:t>
            </a:r>
            <a:r>
              <a:rPr lang="en-US" sz="1200" kern="1200" dirty="0" err="1" smtClean="0">
                <a:solidFill>
                  <a:schemeClr val="tx1"/>
                </a:solidFill>
                <a:effectLst/>
                <a:latin typeface="+mn-lt"/>
                <a:ea typeface="+mn-ea"/>
                <a:cs typeface="+mn-cs"/>
              </a:rPr>
              <a:t>IoT</a:t>
            </a:r>
            <a:r>
              <a:rPr lang="en-US" sz="1200" kern="1200" dirty="0" smtClean="0">
                <a:solidFill>
                  <a:schemeClr val="tx1"/>
                </a:solidFill>
                <a:effectLst/>
                <a:latin typeface="+mn-lt"/>
                <a:ea typeface="+mn-ea"/>
                <a:cs typeface="+mn-cs"/>
              </a:rPr>
              <a:t>-connected CRM backend software, making contact with our call centers quick, informed, and multi-channel.</a:t>
            </a:r>
          </a:p>
          <a:p>
            <a:endParaRPr lang="en-US" dirty="0"/>
          </a:p>
        </p:txBody>
      </p:sp>
      <p:sp>
        <p:nvSpPr>
          <p:cNvPr id="4" name="Slide Number Placeholder 3"/>
          <p:cNvSpPr>
            <a:spLocks noGrp="1"/>
          </p:cNvSpPr>
          <p:nvPr>
            <p:ph type="sldNum" sz="quarter" idx="10"/>
          </p:nvPr>
        </p:nvSpPr>
        <p:spPr/>
        <p:txBody>
          <a:bodyPr/>
          <a:lstStyle/>
          <a:p>
            <a:fld id="{FAF64C9C-F928-4C43-91E0-ACCE4892BFA4}" type="slidenum">
              <a:rPr lang="en-US" smtClean="0"/>
              <a:pPr/>
              <a:t>14</a:t>
            </a:fld>
            <a:endParaRPr lang="en-US"/>
          </a:p>
        </p:txBody>
      </p:sp>
    </p:spTree>
    <p:extLst>
      <p:ext uri="{BB962C8B-B14F-4D97-AF65-F5344CB8AC3E}">
        <p14:creationId xmlns:p14="http://schemas.microsoft.com/office/powerpoint/2010/main" val="3159341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Sustainable Transportation Funding</a:t>
            </a:r>
            <a:r>
              <a:rPr lang="en-US" dirty="0" smtClean="0"/>
              <a:t>:  The gas tax is failing badly due to increasing fuel efficiency. We enable</a:t>
            </a:r>
            <a:r>
              <a:rPr lang="en-US" baseline="0" dirty="0" smtClean="0"/>
              <a:t> a p</a:t>
            </a:r>
            <a:r>
              <a:rPr lang="en-US" dirty="0" smtClean="0"/>
              <a:t>olitically viable alternative to gas tax.</a:t>
            </a:r>
          </a:p>
          <a:p>
            <a:r>
              <a:rPr lang="en-US" b="1" dirty="0" smtClean="0"/>
              <a:t>Environment: </a:t>
            </a:r>
            <a:r>
              <a:rPr lang="en-US" dirty="0" smtClean="0"/>
              <a:t>There’s an urgent need for more effective </a:t>
            </a:r>
            <a:r>
              <a:rPr lang="en-US" i="1" u="sng" dirty="0" smtClean="0"/>
              <a:t>market-based</a:t>
            </a:r>
            <a:r>
              <a:rPr lang="en-US" dirty="0" smtClean="0"/>
              <a:t> incentives to reduce carbon emissions.</a:t>
            </a:r>
          </a:p>
          <a:p>
            <a:r>
              <a:rPr lang="en-US" b="1" dirty="0" smtClean="0"/>
              <a:t>Fiscal health: </a:t>
            </a:r>
            <a:r>
              <a:rPr lang="en-US" dirty="0" smtClean="0"/>
              <a:t>There is a desperate need to find </a:t>
            </a:r>
            <a:r>
              <a:rPr lang="en-US" i="1" u="sng" dirty="0" smtClean="0"/>
              <a:t>non-tax revenues</a:t>
            </a:r>
            <a:r>
              <a:rPr lang="en-US" i="1" dirty="0" smtClean="0"/>
              <a:t> </a:t>
            </a:r>
            <a:r>
              <a:rPr lang="en-US" dirty="0" smtClean="0"/>
              <a:t>to balance budgets.</a:t>
            </a:r>
          </a:p>
          <a:p>
            <a:r>
              <a:rPr lang="en-US" b="1" dirty="0" smtClean="0"/>
              <a:t>Law enforcement: </a:t>
            </a:r>
            <a:r>
              <a:rPr lang="en-US" dirty="0" smtClean="0"/>
              <a:t>Non-compliant vehicles cost legitimate drivers and governments </a:t>
            </a:r>
            <a:r>
              <a:rPr lang="en-US" i="1" u="sng" dirty="0" smtClean="0"/>
              <a:t>billions of dollars</a:t>
            </a:r>
            <a:r>
              <a:rPr lang="en-US" dirty="0" smtClean="0"/>
              <a:t>.</a:t>
            </a:r>
          </a:p>
          <a:p>
            <a:pPr lvl="1">
              <a:buFont typeface="Arial" pitchFamily="34" charset="0"/>
              <a:buChar char="•"/>
            </a:pPr>
            <a:r>
              <a:rPr lang="en-US" b="1" dirty="0" smtClean="0"/>
              <a:t>Insurance: </a:t>
            </a:r>
            <a:r>
              <a:rPr lang="en-US" dirty="0" smtClean="0"/>
              <a:t>One in six drivers are uninsured, </a:t>
            </a:r>
            <a:r>
              <a:rPr lang="en-US" u="sng" dirty="0" smtClean="0"/>
              <a:t>costing insured drivers nearly $12 billion yearly.</a:t>
            </a:r>
            <a:endParaRPr lang="en-US" b="1" i="1" u="sng" dirty="0" smtClean="0"/>
          </a:p>
          <a:p>
            <a:pPr lvl="1">
              <a:buFont typeface="Arial" pitchFamily="34" charset="0"/>
              <a:buChar char="•"/>
            </a:pPr>
            <a:r>
              <a:rPr lang="en-US" b="1" dirty="0" smtClean="0"/>
              <a:t>Registration:  </a:t>
            </a:r>
            <a:r>
              <a:rPr lang="en-US" dirty="0" smtClean="0"/>
              <a:t>Unregistered vehicles in states </a:t>
            </a:r>
            <a:r>
              <a:rPr lang="en-US" u="sng" dirty="0" smtClean="0"/>
              <a:t>cost taxpayers $150 million or more</a:t>
            </a:r>
            <a:r>
              <a:rPr lang="en-US" dirty="0" smtClean="0"/>
              <a:t> in lost fees. (At</a:t>
            </a:r>
            <a:r>
              <a:rPr lang="en-US" baseline="0" dirty="0" smtClean="0"/>
              <a:t> least 3%, probably much more, are unregistered.)</a:t>
            </a:r>
            <a:endParaRPr lang="en-US" b="1" baseline="0" dirty="0" smtClean="0"/>
          </a:p>
          <a:p>
            <a:pPr lvl="1">
              <a:buFont typeface="Arial" pitchFamily="34" charset="0"/>
              <a:buChar char="•"/>
            </a:pPr>
            <a:r>
              <a:rPr lang="en-US" b="1" dirty="0" smtClean="0"/>
              <a:t>Toll Evaders: </a:t>
            </a:r>
            <a:r>
              <a:rPr lang="en-US" dirty="0" smtClean="0"/>
              <a:t>As toll gates come down, toll evasion is going up, </a:t>
            </a:r>
            <a:r>
              <a:rPr lang="en-US" u="sng" dirty="0" smtClean="0"/>
              <a:t>costing millions of dollars</a:t>
            </a:r>
            <a:r>
              <a:rPr lang="en-US" dirty="0" smtClean="0"/>
              <a:t> which are expensive to collect. </a:t>
            </a:r>
            <a:r>
              <a:rPr lang="en-US" i="1" dirty="0" smtClean="0"/>
              <a:t>EVA</a:t>
            </a:r>
            <a:r>
              <a:rPr lang="en-US" dirty="0" smtClean="0"/>
              <a:t> can require payment at the pump.</a:t>
            </a:r>
          </a:p>
          <a:p>
            <a:pPr lvl="1">
              <a:buFont typeface="Arial" pitchFamily="34" charset="0"/>
              <a:buChar char="•"/>
            </a:pPr>
            <a:r>
              <a:rPr lang="en-US" b="1" dirty="0" smtClean="0"/>
              <a:t>Parking Scofflaws: </a:t>
            </a:r>
            <a:r>
              <a:rPr lang="en-US" u="sng" dirty="0" smtClean="0"/>
              <a:t>Over $4B owed nationally</a:t>
            </a:r>
            <a:r>
              <a:rPr lang="en-US" dirty="0" smtClean="0"/>
              <a:t> to cash-strapped localities.</a:t>
            </a:r>
          </a:p>
          <a:p>
            <a:pPr lvl="1">
              <a:buFont typeface="Arial" pitchFamily="34" charset="0"/>
              <a:buChar char="•"/>
            </a:pPr>
            <a:r>
              <a:rPr lang="en-US" b="1" dirty="0" smtClean="0"/>
              <a:t>Thefts and Amber Alerts</a:t>
            </a:r>
            <a:r>
              <a:rPr lang="en-US" dirty="0" smtClean="0"/>
              <a:t>: EVA can quietly notify police departments of stolen vehicles at the pump</a:t>
            </a:r>
          </a:p>
          <a:p>
            <a:r>
              <a:rPr lang="en-US" b="1" dirty="0" smtClean="0"/>
              <a:t>No cost </a:t>
            </a:r>
            <a:r>
              <a:rPr lang="en-US" dirty="0" smtClean="0"/>
              <a:t>to government to install or maintain system.</a:t>
            </a:r>
          </a:p>
          <a:p>
            <a:endParaRPr lang="en-US" dirty="0"/>
          </a:p>
        </p:txBody>
      </p:sp>
      <p:sp>
        <p:nvSpPr>
          <p:cNvPr id="4" name="Slide Number Placeholder 3"/>
          <p:cNvSpPr>
            <a:spLocks noGrp="1"/>
          </p:cNvSpPr>
          <p:nvPr>
            <p:ph type="sldNum" sz="quarter" idx="10"/>
          </p:nvPr>
        </p:nvSpPr>
        <p:spPr/>
        <p:txBody>
          <a:bodyPr/>
          <a:lstStyle/>
          <a:p>
            <a:fld id="{FAF64C9C-F928-4C43-91E0-ACCE4892BFA4}" type="slidenum">
              <a:rPr lang="en-US" smtClean="0"/>
              <a:pPr/>
              <a:t>19</a:t>
            </a:fld>
            <a:endParaRPr lang="en-US"/>
          </a:p>
        </p:txBody>
      </p:sp>
    </p:spTree>
    <p:extLst>
      <p:ext uri="{BB962C8B-B14F-4D97-AF65-F5344CB8AC3E}">
        <p14:creationId xmlns:p14="http://schemas.microsoft.com/office/powerpoint/2010/main" val="27555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F64C9C-F928-4C43-91E0-ACCE4892BFA4}" type="slidenum">
              <a:rPr lang="en-US" smtClean="0"/>
              <a:pPr/>
              <a:t>22</a:t>
            </a:fld>
            <a:endParaRPr lang="en-US"/>
          </a:p>
        </p:txBody>
      </p:sp>
    </p:spTree>
    <p:extLst>
      <p:ext uri="{BB962C8B-B14F-4D97-AF65-F5344CB8AC3E}">
        <p14:creationId xmlns:p14="http://schemas.microsoft.com/office/powerpoint/2010/main" val="502469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F64C9C-F928-4C43-91E0-ACCE4892BFA4}" type="slidenum">
              <a:rPr lang="en-US" smtClean="0"/>
              <a:pPr/>
              <a:t>2</a:t>
            </a:fld>
            <a:endParaRPr lang="en-US"/>
          </a:p>
        </p:txBody>
      </p:sp>
    </p:spTree>
    <p:extLst>
      <p:ext uri="{BB962C8B-B14F-4D97-AF65-F5344CB8AC3E}">
        <p14:creationId xmlns:p14="http://schemas.microsoft.com/office/powerpoint/2010/main" val="1801101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300"/>
              </a:spcBef>
              <a:spcAft>
                <a:spcPts val="0"/>
              </a:spcAft>
              <a:buClrTx/>
              <a:buSzTx/>
              <a:buFontTx/>
              <a:buNone/>
              <a:tabLst/>
              <a:defRPr/>
            </a:pPr>
            <a:r>
              <a:rPr lang="en-US" b="1" dirty="0" smtClean="0"/>
              <a:t>State Pilot Discussions</a:t>
            </a:r>
            <a:r>
              <a:rPr lang="en-US" dirty="0" smtClean="0"/>
              <a:t>: Maryland, Delaware, New York, Massachusetts, Connecticut. I-95 Corridor Coalition.</a:t>
            </a:r>
          </a:p>
          <a:p>
            <a:pPr marL="0" indent="0">
              <a:spcBef>
                <a:spcPts val="300"/>
              </a:spcBef>
              <a:buNone/>
            </a:pPr>
            <a:endParaRPr lang="en-US" dirty="0" smtClean="0"/>
          </a:p>
          <a:p>
            <a:pPr marL="0" indent="0">
              <a:spcBef>
                <a:spcPts val="300"/>
              </a:spcBef>
              <a:buNone/>
            </a:pPr>
            <a:r>
              <a:rPr lang="en-US" dirty="0" smtClean="0"/>
              <a:t>Developing business and technical partners key to Verdeva value chain:</a:t>
            </a:r>
          </a:p>
          <a:p>
            <a:pPr lvl="1">
              <a:spcBef>
                <a:spcPts val="300"/>
              </a:spcBef>
            </a:pPr>
            <a:r>
              <a:rPr lang="en-US" b="1" u="sng" dirty="0" smtClean="0"/>
              <a:t>LogMeIn/</a:t>
            </a:r>
            <a:r>
              <a:rPr lang="en-US" b="1" u="sng" dirty="0" err="1" smtClean="0"/>
              <a:t>Xively</a:t>
            </a:r>
            <a:r>
              <a:rPr lang="en-US" dirty="0" smtClean="0"/>
              <a:t>: Industry leading IoT solution provider.</a:t>
            </a:r>
          </a:p>
          <a:p>
            <a:pPr lvl="1">
              <a:spcBef>
                <a:spcPts val="300"/>
              </a:spcBef>
            </a:pPr>
            <a:r>
              <a:rPr lang="en-US" b="1" u="sng" dirty="0" smtClean="0"/>
              <a:t>E-ZPass/Kapsch </a:t>
            </a:r>
            <a:r>
              <a:rPr lang="en-US" b="1" u="sng" dirty="0" err="1" smtClean="0"/>
              <a:t>Trafficom</a:t>
            </a:r>
            <a:r>
              <a:rPr lang="en-US" b="1" u="sng" dirty="0" smtClean="0"/>
              <a:t>: </a:t>
            </a:r>
            <a:r>
              <a:rPr lang="en-US" dirty="0" smtClean="0"/>
              <a:t>ITS</a:t>
            </a:r>
            <a:r>
              <a:rPr lang="en-US" baseline="0" dirty="0" smtClean="0"/>
              <a:t> company with contract to provide E-Zpass technology (transponders, readers, toll systems, etc.)</a:t>
            </a:r>
            <a:endParaRPr lang="en-US" dirty="0" smtClean="0"/>
          </a:p>
          <a:p>
            <a:pPr lvl="1">
              <a:spcBef>
                <a:spcPts val="300"/>
              </a:spcBef>
            </a:pPr>
            <a:r>
              <a:rPr lang="en-US" b="1" u="sng" dirty="0" smtClean="0"/>
              <a:t>Fuel Retailers</a:t>
            </a:r>
            <a:r>
              <a:rPr lang="en-US" dirty="0" smtClean="0"/>
              <a:t>: major brand hyper-station discussions underway.</a:t>
            </a:r>
          </a:p>
          <a:p>
            <a:pPr lvl="1">
              <a:spcBef>
                <a:spcPts val="300"/>
              </a:spcBef>
            </a:pPr>
            <a:r>
              <a:rPr lang="en-US" b="1" u="sng" dirty="0" smtClean="0"/>
              <a:t>Auto Insurance</a:t>
            </a:r>
            <a:r>
              <a:rPr lang="en-US" dirty="0" smtClean="0"/>
              <a:t>: national and regional brand insurance and risk data aggregator discussions underway.</a:t>
            </a:r>
          </a:p>
          <a:p>
            <a:pPr lvl="1">
              <a:spcBef>
                <a:spcPts val="300"/>
              </a:spcBef>
            </a:pPr>
            <a:r>
              <a:rPr lang="en-US" b="1" u="sng" dirty="0" smtClean="0"/>
              <a:t>Payment Innovators</a:t>
            </a:r>
            <a:r>
              <a:rPr lang="en-US" dirty="0" smtClean="0"/>
              <a:t>: payment processing innovators focused on fuel-retailers and motorists.</a:t>
            </a:r>
          </a:p>
          <a:p>
            <a:pPr lvl="1">
              <a:spcBef>
                <a:spcPts val="300"/>
              </a:spcBef>
            </a:pPr>
            <a:r>
              <a:rPr lang="en-US" b="1" u="sng" dirty="0" smtClean="0"/>
              <a:t>Wilson Sonsini Goodrich &amp; Rosati</a:t>
            </a:r>
            <a:r>
              <a:rPr lang="en-US" dirty="0" smtClean="0"/>
              <a:t>: Premier legal advisor to technology and growth enterprises.</a:t>
            </a:r>
          </a:p>
          <a:p>
            <a:endParaRPr lang="en-US" dirty="0"/>
          </a:p>
        </p:txBody>
      </p:sp>
      <p:sp>
        <p:nvSpPr>
          <p:cNvPr id="4" name="Slide Number Placeholder 3"/>
          <p:cNvSpPr>
            <a:spLocks noGrp="1"/>
          </p:cNvSpPr>
          <p:nvPr>
            <p:ph type="sldNum" sz="quarter" idx="10"/>
          </p:nvPr>
        </p:nvSpPr>
        <p:spPr/>
        <p:txBody>
          <a:bodyPr/>
          <a:lstStyle/>
          <a:p>
            <a:fld id="{FAF64C9C-F928-4C43-91E0-ACCE4892BFA4}" type="slidenum">
              <a:rPr lang="en-US" smtClean="0"/>
              <a:pPr/>
              <a:t>3</a:t>
            </a:fld>
            <a:endParaRPr lang="en-US"/>
          </a:p>
        </p:txBody>
      </p:sp>
    </p:spTree>
    <p:extLst>
      <p:ext uri="{BB962C8B-B14F-4D97-AF65-F5344CB8AC3E}">
        <p14:creationId xmlns:p14="http://schemas.microsoft.com/office/powerpoint/2010/main" val="2372800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22C820C4-EBD2-4892-A2EF-32A17FC07B58}" type="slidenum">
              <a:rPr lang="en-US" smtClean="0"/>
              <a:pPr/>
              <a:t>5</a:t>
            </a:fld>
            <a:endParaRPr lang="en-US" dirty="0"/>
          </a:p>
        </p:txBody>
      </p:sp>
    </p:spTree>
    <p:extLst>
      <p:ext uri="{BB962C8B-B14F-4D97-AF65-F5344CB8AC3E}">
        <p14:creationId xmlns:p14="http://schemas.microsoft.com/office/powerpoint/2010/main" val="2851123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The gas</a:t>
            </a:r>
            <a:r>
              <a:rPr lang="en-US" baseline="0" dirty="0" smtClean="0"/>
              <a:t> pump and E-Zpass (and eventually other toll transponders)</a:t>
            </a:r>
            <a:endParaRPr lang="en-US" dirty="0" smtClean="0"/>
          </a:p>
          <a:p>
            <a:pPr>
              <a:buFont typeface="Arial" pitchFamily="34" charset="0"/>
              <a:buChar char="•"/>
            </a:pPr>
            <a:r>
              <a:rPr lang="en-US" dirty="0" smtClean="0"/>
              <a:t>Average motorist refuels</a:t>
            </a:r>
            <a:r>
              <a:rPr lang="en-US" baseline="0" dirty="0" smtClean="0"/>
              <a:t> nearly 60 times per year.</a:t>
            </a:r>
          </a:p>
          <a:p>
            <a:pPr>
              <a:buFont typeface="Arial" pitchFamily="34" charset="0"/>
              <a:buChar char="•"/>
            </a:pPr>
            <a:r>
              <a:rPr lang="en-US" baseline="0" dirty="0" smtClean="0"/>
              <a:t>Most of the visit is idle time staring at the pump.</a:t>
            </a:r>
          </a:p>
          <a:p>
            <a:pPr>
              <a:buFont typeface="Arial" pitchFamily="34" charset="0"/>
              <a:buChar char="•"/>
            </a:pPr>
            <a:r>
              <a:rPr lang="en-US" baseline="0" dirty="0" smtClean="0"/>
              <a:t>When the motorist swipes their card to start transaction, they preauthorize secure payment.</a:t>
            </a:r>
          </a:p>
          <a:p>
            <a:endParaRPr lang="en-US" baseline="0" dirty="0" smtClean="0"/>
          </a:p>
          <a:p>
            <a:pPr>
              <a:buFont typeface="Arial" pitchFamily="34" charset="0"/>
              <a:buChar char="•"/>
            </a:pPr>
            <a:r>
              <a:rPr lang="en-US" baseline="0" dirty="0" smtClean="0"/>
              <a:t>E-Zpass is in use throughout the Eastern seaboard plus Ohio and Indiana.</a:t>
            </a:r>
          </a:p>
          <a:p>
            <a:pPr>
              <a:buFont typeface="Arial" pitchFamily="34" charset="0"/>
              <a:buChar char="•"/>
            </a:pPr>
            <a:r>
              <a:rPr lang="en-US" baseline="0" dirty="0" smtClean="0"/>
              <a:t>Brand managed by interstate quasi-government organization, E-</a:t>
            </a:r>
            <a:r>
              <a:rPr lang="en-US" baseline="0" dirty="0" err="1" smtClean="0"/>
              <a:t>Zpass</a:t>
            </a:r>
            <a:r>
              <a:rPr lang="en-US" baseline="0" dirty="0" smtClean="0"/>
              <a:t> Group (part of the I-95 Corridor Coalition, which consists of the tolling authorities in states along Interstate 95).</a:t>
            </a:r>
          </a:p>
          <a:p>
            <a:pPr>
              <a:buFont typeface="Arial" pitchFamily="34" charset="0"/>
              <a:buChar char="•"/>
            </a:pPr>
            <a:r>
              <a:rPr lang="en-US" baseline="0" dirty="0" smtClean="0"/>
              <a:t>E-Zpass Group interested in retailer partnerships. (See C-store account sales, use of E-Zpass for parking lot payments, even fast-food drive-through payment experiment)</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All electronic toll collection (ETC): national priority.</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Reader technology now open source.</a:t>
            </a:r>
          </a:p>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FAF64C9C-F928-4C43-91E0-ACCE4892BFA4}" type="slidenum">
              <a:rPr lang="en-US" smtClean="0"/>
              <a:pPr/>
              <a:t>8</a:t>
            </a:fld>
            <a:endParaRPr lang="en-US"/>
          </a:p>
        </p:txBody>
      </p:sp>
    </p:spTree>
    <p:extLst>
      <p:ext uri="{BB962C8B-B14F-4D97-AF65-F5344CB8AC3E}">
        <p14:creationId xmlns:p14="http://schemas.microsoft.com/office/powerpoint/2010/main" val="2455631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spcAft>
                <a:spcPts val="1223"/>
              </a:spcAft>
            </a:pPr>
            <a:r>
              <a:rPr lang="en-US" dirty="0" smtClean="0"/>
              <a:t>Essentially, what we do is bring the gas station’s storefront into the digital economy.</a:t>
            </a:r>
          </a:p>
          <a:p>
            <a:pPr defTabSz="931774">
              <a:defRPr/>
            </a:pPr>
            <a:r>
              <a:rPr lang="en-US" b="1" dirty="0" smtClean="0"/>
              <a:t>You can see the muscle we add to the pumps: </a:t>
            </a:r>
          </a:p>
          <a:p>
            <a:pPr defTabSz="931774">
              <a:defRPr/>
            </a:pPr>
            <a:endParaRPr lang="en-US" b="1" dirty="0" smtClean="0"/>
          </a:p>
          <a:p>
            <a:pPr lvl="0">
              <a:buFont typeface="Arial" pitchFamily="34" charset="0"/>
              <a:buChar char="•"/>
            </a:pPr>
            <a:r>
              <a:rPr lang="en-US" dirty="0" smtClean="0"/>
              <a:t>PAYDAYS insurance products,</a:t>
            </a:r>
            <a:r>
              <a:rPr lang="en-US" baseline="0" dirty="0" smtClean="0"/>
              <a:t> a </a:t>
            </a:r>
            <a:r>
              <a:rPr lang="en-US" dirty="0" smtClean="0"/>
              <a:t>$34 billion market in 5 years,</a:t>
            </a:r>
            <a:r>
              <a:rPr lang="en-US" baseline="0" dirty="0" smtClean="0"/>
              <a:t> saving consumers </a:t>
            </a:r>
            <a:r>
              <a:rPr lang="en-US" dirty="0" smtClean="0"/>
              <a:t>$100 to $400 per year compared to conventional insurance premiums</a:t>
            </a:r>
          </a:p>
          <a:p>
            <a:pPr lvl="0"/>
            <a:endParaRPr lang="en-US" dirty="0" smtClean="0"/>
          </a:p>
          <a:p>
            <a:pPr lvl="0">
              <a:buFont typeface="Arial" pitchFamily="34" charset="0"/>
              <a:buChar char="•"/>
            </a:pPr>
            <a:r>
              <a:rPr lang="en-US" dirty="0" smtClean="0"/>
              <a:t>Simple DMV transactions,</a:t>
            </a:r>
            <a:r>
              <a:rPr lang="en-US" baseline="0" dirty="0" smtClean="0"/>
              <a:t> a </a:t>
            </a:r>
            <a:r>
              <a:rPr lang="en-US" dirty="0" smtClean="0"/>
              <a:t>$2.5 billion market in just registration renewals.</a:t>
            </a:r>
          </a:p>
          <a:p>
            <a:pPr marL="1085850" lvl="2" indent="-171450">
              <a:spcAft>
                <a:spcPts val="1223"/>
              </a:spcAft>
              <a:buFont typeface="Arial" panose="020B0604020202020204" pitchFamily="34" charset="0"/>
              <a:buChar char="•"/>
            </a:pPr>
            <a:r>
              <a:rPr lang="en-US" dirty="0" smtClean="0"/>
              <a:t>DMV reminders (for example, inspection due) </a:t>
            </a:r>
          </a:p>
          <a:p>
            <a:pPr marL="1085850" lvl="2" indent="-171450">
              <a:spcAft>
                <a:spcPts val="1223"/>
              </a:spcAft>
              <a:buFont typeface="Arial" panose="020B0604020202020204" pitchFamily="34" charset="0"/>
              <a:buChar char="•"/>
            </a:pPr>
            <a:r>
              <a:rPr lang="en-US" dirty="0" smtClean="0"/>
              <a:t>Quick DMV transactions like</a:t>
            </a:r>
            <a:r>
              <a:rPr lang="en-US" baseline="0" dirty="0" smtClean="0"/>
              <a:t> </a:t>
            </a:r>
            <a:r>
              <a:rPr lang="en-US" dirty="0" smtClean="0"/>
              <a:t>registration renewals). (Only</a:t>
            </a:r>
            <a:r>
              <a:rPr lang="en-US" baseline="0" dirty="0" smtClean="0"/>
              <a:t> registration renewal fees are in the business model, although other simple transactions are possible).</a:t>
            </a:r>
            <a:endParaRPr lang="en-US" dirty="0" smtClean="0"/>
          </a:p>
          <a:p>
            <a:pPr lvl="0"/>
            <a:endParaRPr lang="en-US" dirty="0" smtClean="0"/>
          </a:p>
          <a:p>
            <a:pPr lvl="0">
              <a:buFont typeface="Arial" pitchFamily="34" charset="0"/>
              <a:buChar char="•"/>
            </a:pPr>
            <a:r>
              <a:rPr lang="en-US" dirty="0" smtClean="0"/>
              <a:t>Easy,</a:t>
            </a:r>
            <a:r>
              <a:rPr lang="en-US" baseline="0" dirty="0" smtClean="0"/>
              <a:t> convenient interface for payment of fines, fees and tolls – an $8 billion market. Consumers can pay installments, something not possible now.</a:t>
            </a:r>
          </a:p>
          <a:p>
            <a:pPr lvl="0"/>
            <a:endParaRPr lang="en-US" baseline="0" dirty="0" smtClean="0"/>
          </a:p>
          <a:p>
            <a:pPr lvl="0">
              <a:buFont typeface="Arial" pitchFamily="34" charset="0"/>
              <a:buChar char="•"/>
            </a:pPr>
            <a:r>
              <a:rPr lang="en-US" baseline="0" dirty="0" smtClean="0"/>
              <a:t>A number of retail options that include </a:t>
            </a:r>
          </a:p>
          <a:p>
            <a:pPr lvl="1">
              <a:buFont typeface="Arial" pitchFamily="34" charset="0"/>
              <a:buChar char="•"/>
            </a:pPr>
            <a:r>
              <a:rPr lang="en-US" baseline="0" dirty="0" smtClean="0"/>
              <a:t>Support for the sale of alternative fuels, especially avoiding E15 misfueling, </a:t>
            </a:r>
          </a:p>
          <a:p>
            <a:pPr lvl="1">
              <a:buFont typeface="Arial" pitchFamily="34" charset="0"/>
              <a:buChar char="•"/>
            </a:pPr>
            <a:r>
              <a:rPr lang="en-US" baseline="0" dirty="0" smtClean="0"/>
              <a:t>Adding a lot of power to their retail loyalty programs, etc. For example, instead of a loyalty card earning you points toward a </a:t>
            </a:r>
            <a:r>
              <a:rPr lang="en-US" baseline="0" dirty="0" err="1" smtClean="0"/>
              <a:t>Slurpy</a:t>
            </a:r>
            <a:r>
              <a:rPr lang="en-US" baseline="0" dirty="0" smtClean="0"/>
              <a:t>, we could add serious benefits into the mix.</a:t>
            </a:r>
          </a:p>
          <a:p>
            <a:pPr lvl="1">
              <a:buFont typeface="Arial" pitchFamily="34" charset="0"/>
              <a:buChar char="•"/>
            </a:pPr>
            <a:r>
              <a:rPr lang="en-US" baseline="0" dirty="0" smtClean="0"/>
              <a:t>Essentially a free stolen-vehicle locator at every gas pump</a:t>
            </a:r>
          </a:p>
          <a:p>
            <a:pPr lvl="1">
              <a:buFont typeface="Arial" pitchFamily="34" charset="0"/>
              <a:buChar char="•"/>
            </a:pPr>
            <a:r>
              <a:rPr lang="en-US" baseline="0" dirty="0" smtClean="0"/>
              <a:t>Pumps tied into AMBER Alert systems</a:t>
            </a:r>
            <a:endParaRPr lang="en-US" dirty="0" smtClean="0"/>
          </a:p>
          <a:p>
            <a:pPr>
              <a:spcAft>
                <a:spcPts val="1223"/>
              </a:spcAft>
            </a:pPr>
            <a:endParaRPr lang="en-US" dirty="0"/>
          </a:p>
          <a:p>
            <a:pPr defTabSz="931774">
              <a:defRPr/>
            </a:pPr>
            <a:r>
              <a:rPr lang="en-US" b="1" dirty="0" smtClean="0"/>
              <a:t>And here’s the result of improving</a:t>
            </a:r>
            <a:r>
              <a:rPr lang="en-US" b="1" baseline="0" dirty="0" smtClean="0"/>
              <a:t> their customer’s experience: </a:t>
            </a:r>
            <a:r>
              <a:rPr lang="en-US" b="1" i="1" baseline="0" dirty="0" smtClean="0"/>
              <a:t>We</a:t>
            </a:r>
            <a:r>
              <a:rPr lang="en-US" b="1" i="1" dirty="0" smtClean="0"/>
              <a:t> pay a generous share of fees to the station</a:t>
            </a:r>
            <a:r>
              <a:rPr lang="en-US" b="1" i="1" baseline="0" dirty="0" smtClean="0"/>
              <a:t>. And </a:t>
            </a:r>
            <a:r>
              <a:rPr lang="en-US" b="1" i="1" dirty="0" smtClean="0"/>
              <a:t>all of this </a:t>
            </a:r>
            <a:r>
              <a:rPr lang="en-US" b="1" i="1" u="sng" dirty="0" smtClean="0"/>
              <a:t>without charging for setup or maintenance!</a:t>
            </a:r>
          </a:p>
          <a:p>
            <a:pPr defTabSz="931774">
              <a:defRPr/>
            </a:pPr>
            <a:endParaRPr lang="en-US" b="1" dirty="0" smtClean="0"/>
          </a:p>
          <a:p>
            <a:pPr defTabSz="931774">
              <a:defRPr/>
            </a:pPr>
            <a:endParaRPr lang="en-US" b="1" dirty="0" smtClean="0"/>
          </a:p>
          <a:p>
            <a:endParaRPr lang="en-US" dirty="0" smtClean="0"/>
          </a:p>
        </p:txBody>
      </p:sp>
      <p:sp>
        <p:nvSpPr>
          <p:cNvPr id="4" name="Slide Number Placeholder 3"/>
          <p:cNvSpPr>
            <a:spLocks noGrp="1"/>
          </p:cNvSpPr>
          <p:nvPr>
            <p:ph type="sldNum" sz="quarter" idx="10"/>
          </p:nvPr>
        </p:nvSpPr>
        <p:spPr/>
        <p:txBody>
          <a:bodyPr/>
          <a:lstStyle/>
          <a:p>
            <a:fld id="{22C820C4-EBD2-4892-A2EF-32A17FC07B58}" type="slidenum">
              <a:rPr lang="en-US" smtClean="0"/>
              <a:pPr/>
              <a:t>9</a:t>
            </a:fld>
            <a:endParaRPr lang="en-US" dirty="0"/>
          </a:p>
        </p:txBody>
      </p:sp>
    </p:spTree>
    <p:extLst>
      <p:ext uri="{BB962C8B-B14F-4D97-AF65-F5344CB8AC3E}">
        <p14:creationId xmlns:p14="http://schemas.microsoft.com/office/powerpoint/2010/main" val="3324669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Because we know the exact vehicle at the pump, AND the consumer, we can complete additional secure transactions with extremely simple Yes/No questions.</a:t>
            </a:r>
          </a:p>
          <a:p>
            <a:endParaRPr lang="en-US" dirty="0"/>
          </a:p>
        </p:txBody>
      </p:sp>
      <p:sp>
        <p:nvSpPr>
          <p:cNvPr id="4" name="Slide Number Placeholder 3"/>
          <p:cNvSpPr>
            <a:spLocks noGrp="1"/>
          </p:cNvSpPr>
          <p:nvPr>
            <p:ph type="sldNum" sz="quarter" idx="10"/>
          </p:nvPr>
        </p:nvSpPr>
        <p:spPr/>
        <p:txBody>
          <a:bodyPr/>
          <a:lstStyle/>
          <a:p>
            <a:fld id="{FAF64C9C-F928-4C43-91E0-ACCE4892BFA4}" type="slidenum">
              <a:rPr lang="en-US" smtClean="0"/>
              <a:pPr/>
              <a:t>11</a:t>
            </a:fld>
            <a:endParaRPr lang="en-US"/>
          </a:p>
        </p:txBody>
      </p:sp>
    </p:spTree>
    <p:extLst>
      <p:ext uri="{BB962C8B-B14F-4D97-AF65-F5344CB8AC3E}">
        <p14:creationId xmlns:p14="http://schemas.microsoft.com/office/powerpoint/2010/main" val="1061553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608320" cy="4183380"/>
          </a:xfrm>
        </p:spPr>
        <p:txBody>
          <a:bodyPr/>
          <a:lstStyle/>
          <a:p>
            <a:pPr>
              <a:spcAft>
                <a:spcPts val="600"/>
              </a:spcAft>
            </a:pPr>
            <a:r>
              <a:rPr lang="en-US" sz="1200" kern="1200" dirty="0" smtClean="0">
                <a:solidFill>
                  <a:schemeClr val="tx1"/>
                </a:solidFill>
                <a:effectLst/>
                <a:latin typeface="+mn-lt"/>
                <a:ea typeface="+mn-ea"/>
                <a:cs typeface="+mn-cs"/>
              </a:rPr>
              <a:t>Verdeva will establish agency relationships in each state that we operate, and will ask for a fraction of the commission than is standard for the industry, to produce and support </a:t>
            </a:r>
            <a:r>
              <a:rPr lang="en-US" sz="1200" i="1" kern="1200" dirty="0" smtClean="0">
                <a:solidFill>
                  <a:schemeClr val="tx1"/>
                </a:solidFill>
                <a:effectLst/>
                <a:latin typeface="+mn-lt"/>
                <a:ea typeface="+mn-ea"/>
                <a:cs typeface="+mn-cs"/>
              </a:rPr>
              <a:t>EVA PAYDAYS</a:t>
            </a:r>
            <a:r>
              <a:rPr lang="en-US" sz="1200" kern="1200" dirty="0" smtClean="0">
                <a:solidFill>
                  <a:schemeClr val="tx1"/>
                </a:solidFill>
                <a:effectLst/>
                <a:latin typeface="+mn-lt"/>
                <a:ea typeface="+mn-ea"/>
                <a:cs typeface="+mn-cs"/>
              </a:rPr>
              <a:t> policies. </a:t>
            </a:r>
          </a:p>
          <a:p>
            <a:pPr>
              <a:spcAft>
                <a:spcPts val="600"/>
              </a:spcAft>
            </a:pPr>
            <a:r>
              <a:rPr lang="en-US" sz="1200" kern="1200" dirty="0" smtClean="0">
                <a:solidFill>
                  <a:schemeClr val="tx1"/>
                </a:solidFill>
                <a:effectLst/>
                <a:latin typeface="+mn-lt"/>
                <a:ea typeface="+mn-ea"/>
                <a:cs typeface="+mn-cs"/>
              </a:rPr>
              <a:t>Insurer profitability is enhanced while the consumer saves money. </a:t>
            </a:r>
          </a:p>
          <a:p>
            <a:r>
              <a:rPr lang="en-US" sz="1200" kern="1200" dirty="0" smtClean="0">
                <a:solidFill>
                  <a:schemeClr val="tx1"/>
                </a:solidFill>
                <a:effectLst/>
                <a:latin typeface="+mn-lt"/>
                <a:ea typeface="+mn-ea"/>
                <a:cs typeface="+mn-cs"/>
              </a:rPr>
              <a:t>Although we charge much less, our </a:t>
            </a:r>
            <a:r>
              <a:rPr lang="en-US" sz="1200" kern="1200" dirty="0" err="1" smtClean="0">
                <a:solidFill>
                  <a:schemeClr val="tx1"/>
                </a:solidFill>
                <a:effectLst/>
                <a:latin typeface="+mn-lt"/>
                <a:ea typeface="+mn-ea"/>
                <a:cs typeface="+mn-cs"/>
              </a:rPr>
              <a:t>IoT</a:t>
            </a:r>
            <a:r>
              <a:rPr lang="en-US" sz="1200" kern="1200" dirty="0" smtClean="0">
                <a:solidFill>
                  <a:schemeClr val="tx1"/>
                </a:solidFill>
                <a:effectLst/>
                <a:latin typeface="+mn-lt"/>
                <a:ea typeface="+mn-ea"/>
                <a:cs typeface="+mn-cs"/>
              </a:rPr>
              <a:t>-based connection to the customer and vehicle puts us in position to deliver extremely personalized and high-touch services, delivering very high consumer satisfaction, as well as unique features and services, including:</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Convenience reminders and messages related to premium payments, renewals, claims and account services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Innovative premium payment options; e.g., pay-as-you-go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Extremely responsive and informed customer service. We will have the full person, vehicle, and member profile including EVA transaction history in front of our call center representative instantly. We will leverage our </a:t>
            </a:r>
            <a:r>
              <a:rPr lang="en-US" sz="1200" kern="1200" dirty="0" err="1" smtClean="0">
                <a:solidFill>
                  <a:schemeClr val="tx1"/>
                </a:solidFill>
                <a:effectLst/>
                <a:latin typeface="+mn-lt"/>
                <a:ea typeface="+mn-ea"/>
                <a:cs typeface="+mn-cs"/>
              </a:rPr>
              <a:t>IoT</a:t>
            </a:r>
            <a:r>
              <a:rPr lang="en-US" sz="1200" kern="1200" dirty="0" smtClean="0">
                <a:solidFill>
                  <a:schemeClr val="tx1"/>
                </a:solidFill>
                <a:effectLst/>
                <a:latin typeface="+mn-lt"/>
                <a:ea typeface="+mn-ea"/>
                <a:cs typeface="+mn-cs"/>
              </a:rPr>
              <a:t>-connected CRM backend software, making contact with our call centers quick, informed, and multi-channel.</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Down the road:</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Integrated and on-demand proof-of-coverage service</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On-demand and variable coverage options </a:t>
            </a:r>
          </a:p>
        </p:txBody>
      </p:sp>
      <p:sp>
        <p:nvSpPr>
          <p:cNvPr id="4" name="Slide Number Placeholder 3"/>
          <p:cNvSpPr>
            <a:spLocks noGrp="1"/>
          </p:cNvSpPr>
          <p:nvPr>
            <p:ph type="sldNum" sz="quarter" idx="10"/>
          </p:nvPr>
        </p:nvSpPr>
        <p:spPr/>
        <p:txBody>
          <a:bodyPr/>
          <a:lstStyle/>
          <a:p>
            <a:fld id="{22C820C4-EBD2-4892-A2EF-32A17FC07B58}" type="slidenum">
              <a:rPr lang="en-US" smtClean="0"/>
              <a:pPr/>
              <a:t>12</a:t>
            </a:fld>
            <a:endParaRPr lang="en-US" dirty="0"/>
          </a:p>
        </p:txBody>
      </p:sp>
    </p:spTree>
    <p:extLst>
      <p:ext uri="{BB962C8B-B14F-4D97-AF65-F5344CB8AC3E}">
        <p14:creationId xmlns:p14="http://schemas.microsoft.com/office/powerpoint/2010/main" val="1512842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2100" dirty="0" smtClean="0"/>
              <a:t>Despite</a:t>
            </a:r>
            <a:r>
              <a:rPr lang="en-US" sz="2100" baseline="0" dirty="0" smtClean="0"/>
              <a:t> the promised growth and the readiness of the market (over 40% of insurers, and all major brands, already have UBI offerings), adoption is slow, and is currently only 1-to-2% of the market.  </a:t>
            </a:r>
          </a:p>
          <a:p>
            <a:endParaRPr lang="en-US" sz="2100" dirty="0" smtClean="0"/>
          </a:p>
          <a:p>
            <a:r>
              <a:rPr lang="en-US" sz="2100" dirty="0" smtClean="0"/>
              <a:t>This is EVA’s central value proposition for the</a:t>
            </a:r>
            <a:r>
              <a:rPr lang="en-US" sz="2100" baseline="0" dirty="0" smtClean="0"/>
              <a:t> insurance market: we </a:t>
            </a:r>
            <a:r>
              <a:rPr lang="en-US" sz="2100" i="0" baseline="0" dirty="0" smtClean="0"/>
              <a:t>remove obstacles, allowing the UBI market to fulfill its potential. We very directly overcome privacy, cost, and technical hurdles.</a:t>
            </a:r>
          </a:p>
          <a:p>
            <a:endParaRPr lang="en-US" sz="2100" i="0" baseline="0" dirty="0" smtClean="0"/>
          </a:p>
          <a:p>
            <a:r>
              <a:rPr lang="en-US" sz="2100" b="1" dirty="0" smtClean="0"/>
              <a:t>Cost</a:t>
            </a:r>
            <a:r>
              <a:rPr lang="en-US" sz="2100" dirty="0" smtClean="0"/>
              <a:t>: EVA does not require on-board devices, instead, telematics are at the pump, and mileage is verified based on refueling, online data and consumer interaction. </a:t>
            </a:r>
          </a:p>
          <a:p>
            <a:pPr marL="342944" lvl="1">
              <a:lnSpc>
                <a:spcPct val="120000"/>
              </a:lnSpc>
              <a:spcBef>
                <a:spcPts val="1223"/>
              </a:spcBef>
              <a:spcAft>
                <a:spcPts val="1223"/>
              </a:spcAft>
            </a:pPr>
            <a:r>
              <a:rPr lang="en-US" sz="3400" i="1" dirty="0" smtClean="0">
                <a:solidFill>
                  <a:srgbClr val="002060"/>
                </a:solidFill>
              </a:rPr>
              <a:t>Verdeva delivers EVA PAYDAYS with </a:t>
            </a:r>
            <a:r>
              <a:rPr lang="en-US" sz="3400" b="1" i="1" u="sng" dirty="0" smtClean="0">
                <a:solidFill>
                  <a:srgbClr val="002060"/>
                </a:solidFill>
              </a:rPr>
              <a:t>no field capital</a:t>
            </a:r>
            <a:r>
              <a:rPr lang="en-US" sz="3400" i="1" dirty="0" smtClean="0">
                <a:solidFill>
                  <a:srgbClr val="002060"/>
                </a:solidFill>
              </a:rPr>
              <a:t> investment required by the insurer.</a:t>
            </a:r>
          </a:p>
          <a:p>
            <a:r>
              <a:rPr lang="en-US" sz="2200" b="1" dirty="0" smtClean="0"/>
              <a:t>Technical</a:t>
            </a:r>
            <a:r>
              <a:rPr lang="en-US" sz="2200" dirty="0" smtClean="0"/>
              <a:t>: EVA identifies </a:t>
            </a:r>
            <a:r>
              <a:rPr lang="en-US" sz="2200" b="1" u="sng" dirty="0" smtClean="0"/>
              <a:t>any vehicle</a:t>
            </a:r>
            <a:r>
              <a:rPr lang="en-US" sz="2200" dirty="0" smtClean="0"/>
              <a:t> by RFID at the pump; enables frictionless enrollment; does not require access to on-board diagnostics or wireless usage data transmission (which can cost as much as $5 per month)</a:t>
            </a:r>
          </a:p>
          <a:p>
            <a:endParaRPr lang="en-US" sz="2200" dirty="0" smtClean="0"/>
          </a:p>
          <a:p>
            <a:r>
              <a:rPr lang="en-US" sz="2200" b="1" dirty="0" smtClean="0"/>
              <a:t>Privacy</a:t>
            </a:r>
            <a:r>
              <a:rPr lang="en-US" sz="2200" dirty="0" smtClean="0"/>
              <a:t>: EVA PAYDAYS does not require driver behavior tracking. Apps are opt-in, eliminating privacy concern</a:t>
            </a:r>
          </a:p>
          <a:p>
            <a:endParaRPr lang="en-US" sz="2200" dirty="0" smtClean="0"/>
          </a:p>
          <a:p>
            <a:r>
              <a:rPr lang="en-US" sz="2200" i="0" baseline="0" dirty="0" smtClean="0"/>
              <a:t>And in the future, as OBD and NFC access gain market share Verdeva will integrate with it as well to enrich the vehicle/driver data profile and add program options for EVA membership. Data capture at the pump or refueling station will continue to offer feature and cost benefits vs. wireless.</a:t>
            </a:r>
            <a:endParaRPr lang="en-US" sz="2200" dirty="0" smtClean="0"/>
          </a:p>
          <a:p>
            <a:endParaRPr lang="en-US" sz="2200" dirty="0"/>
          </a:p>
        </p:txBody>
      </p:sp>
      <p:sp>
        <p:nvSpPr>
          <p:cNvPr id="4" name="Slide Number Placeholder 3"/>
          <p:cNvSpPr>
            <a:spLocks noGrp="1"/>
          </p:cNvSpPr>
          <p:nvPr>
            <p:ph type="sldNum" sz="quarter" idx="10"/>
          </p:nvPr>
        </p:nvSpPr>
        <p:spPr/>
        <p:txBody>
          <a:bodyPr/>
          <a:lstStyle/>
          <a:p>
            <a:fld id="{FAF64C9C-F928-4C43-91E0-ACCE4892BFA4}" type="slidenum">
              <a:rPr lang="en-US" smtClean="0"/>
              <a:pPr/>
              <a:t>13</a:t>
            </a:fld>
            <a:endParaRPr lang="en-US"/>
          </a:p>
        </p:txBody>
      </p:sp>
    </p:spTree>
    <p:extLst>
      <p:ext uri="{BB962C8B-B14F-4D97-AF65-F5344CB8AC3E}">
        <p14:creationId xmlns:p14="http://schemas.microsoft.com/office/powerpoint/2010/main" val="33534015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0">
              <a:schemeClr val="accent6">
                <a:lumMod val="40000"/>
                <a:lumOff val="60000"/>
              </a:schemeClr>
            </a:gs>
            <a:gs pos="50000">
              <a:schemeClr val="accent6">
                <a:lumMod val="20000"/>
                <a:lumOff val="80000"/>
              </a:schemeClr>
            </a:gs>
            <a:gs pos="100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pic>
        <p:nvPicPr>
          <p:cNvPr id="1026" name="Picture 2" descr="Pictur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68845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a:xfrm>
            <a:off x="0" y="1828800"/>
            <a:ext cx="54102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fontAlgn="auto">
              <a:lnSpc>
                <a:spcPct val="100000"/>
              </a:lnSpc>
              <a:spcBef>
                <a:spcPts val="0"/>
              </a:spcBef>
              <a:spcAft>
                <a:spcPts val="0"/>
              </a:spcAft>
              <a:buClrTx/>
              <a:buSzTx/>
              <a:buFontTx/>
              <a:buNone/>
              <a:tabLst/>
            </a:pPr>
            <a:endParaRPr lang="en-US" sz="3200" dirty="0" smtClean="0">
              <a:solidFill>
                <a:schemeClr val="bg1"/>
              </a:solidFill>
            </a:endParaRPr>
          </a:p>
        </p:txBody>
      </p:sp>
      <p:grpSp>
        <p:nvGrpSpPr>
          <p:cNvPr id="5" name="Group 4"/>
          <p:cNvGrpSpPr/>
          <p:nvPr userDrawn="1"/>
        </p:nvGrpSpPr>
        <p:grpSpPr>
          <a:xfrm>
            <a:off x="0" y="3048000"/>
            <a:ext cx="5252662" cy="1066800"/>
            <a:chOff x="0" y="1687284"/>
            <a:chExt cx="5029200" cy="685800"/>
          </a:xfrm>
        </p:grpSpPr>
        <p:sp>
          <p:nvSpPr>
            <p:cNvPr id="6" name="Rectangle 5"/>
            <p:cNvSpPr/>
            <p:nvPr userDrawn="1"/>
          </p:nvSpPr>
          <p:spPr>
            <a:xfrm>
              <a:off x="0" y="1687284"/>
              <a:ext cx="5029200" cy="685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rgbClr val="D4DCE6"/>
                </a:solidFill>
              </a:endParaRPr>
            </a:p>
          </p:txBody>
        </p:sp>
        <p:sp>
          <p:nvSpPr>
            <p:cNvPr id="7" name="Rectangle 6"/>
            <p:cNvSpPr/>
            <p:nvPr/>
          </p:nvSpPr>
          <p:spPr>
            <a:xfrm>
              <a:off x="0" y="1687284"/>
              <a:ext cx="5029200" cy="76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D4DCE6"/>
                </a:solidFill>
              </a:endParaRPr>
            </a:p>
          </p:txBody>
        </p:sp>
      </p:grpSp>
      <p:sp>
        <p:nvSpPr>
          <p:cNvPr id="15" name="Title 1"/>
          <p:cNvSpPr>
            <a:spLocks noGrp="1"/>
          </p:cNvSpPr>
          <p:nvPr>
            <p:ph type="ctrTitle"/>
          </p:nvPr>
        </p:nvSpPr>
        <p:spPr>
          <a:xfrm>
            <a:off x="135582" y="1828801"/>
            <a:ext cx="5274618" cy="121920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3200" dirty="0">
                <a:solidFill>
                  <a:schemeClr val="bg1"/>
                </a:solidFill>
                <a:latin typeface="+mn-lt"/>
                <a:ea typeface="+mn-ea"/>
                <a:cs typeface="+mn-cs"/>
              </a:defRPr>
            </a:lvl1pPr>
          </a:lstStyle>
          <a:p>
            <a:pPr marL="0" marR="0" lvl="0" indent="0" fontAlgn="auto">
              <a:lnSpc>
                <a:spcPct val="100000"/>
              </a:lnSpc>
              <a:spcBef>
                <a:spcPts val="0"/>
              </a:spcBef>
              <a:spcAft>
                <a:spcPts val="0"/>
              </a:spcAft>
              <a:buClrTx/>
              <a:buSzTx/>
              <a:buFontTx/>
              <a:tabLst/>
            </a:pPr>
            <a:r>
              <a:rPr lang="en-US" dirty="0" smtClean="0"/>
              <a:t>Click to edit Master title style</a:t>
            </a:r>
            <a:endParaRPr lang="en-US" dirty="0"/>
          </a:p>
        </p:txBody>
      </p:sp>
      <p:sp>
        <p:nvSpPr>
          <p:cNvPr id="18" name="Subtitle 2"/>
          <p:cNvSpPr>
            <a:spLocks noGrp="1"/>
          </p:cNvSpPr>
          <p:nvPr>
            <p:ph type="subTitle" idx="1"/>
          </p:nvPr>
        </p:nvSpPr>
        <p:spPr>
          <a:xfrm>
            <a:off x="135582" y="3200400"/>
            <a:ext cx="5117080" cy="914400"/>
          </a:xfrm>
        </p:spPr>
        <p:txBody>
          <a:bodyPr anchor="ctr" anchorCtr="0">
            <a:noAutofit/>
          </a:bodyPr>
          <a:lstStyle>
            <a:lvl1pPr marL="0" indent="0" algn="l">
              <a:buNone/>
              <a:defRPr sz="2400" baseline="0">
                <a:solidFill>
                  <a:schemeClr val="accent1">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3" name="Rectangle 12"/>
          <p:cNvSpPr/>
          <p:nvPr userDrawn="1"/>
        </p:nvSpPr>
        <p:spPr>
          <a:xfrm>
            <a:off x="0" y="0"/>
            <a:ext cx="4114800" cy="1828800"/>
          </a:xfrm>
          <a:prstGeom prst="rect">
            <a:avLst/>
          </a:prstGeom>
          <a:solidFill>
            <a:schemeClr val="bg2">
              <a:alpha val="80000"/>
            </a:schemeClr>
          </a:solidFill>
        </p:spPr>
        <p:txBody>
          <a:bodyPr wrap="square" rtlCol="0">
            <a:noAutofit/>
          </a:bodyPr>
          <a:lstStyle/>
          <a:p>
            <a:endParaRPr lang="en-US" b="1">
              <a:solidFill>
                <a:schemeClr val="tx1"/>
              </a:solidFill>
              <a:latin typeface="Gill Sans"/>
            </a:endParaRPr>
          </a:p>
        </p:txBody>
      </p:sp>
      <p:pic>
        <p:nvPicPr>
          <p:cNvPr id="14" name="Picture 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5582" y="110595"/>
            <a:ext cx="3826818" cy="1642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291979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077200" cy="1219200"/>
          </a:xfrm>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5029200"/>
          </a:xfrm>
        </p:spPr>
        <p:txBody>
          <a:bodyPr/>
          <a:lstStyle>
            <a:lvl1pPr>
              <a:lnSpc>
                <a:spcPct val="95000"/>
              </a:lnSpc>
              <a:spcBef>
                <a:spcPts val="1200"/>
              </a:spcBef>
              <a:defRPr sz="2800">
                <a:solidFill>
                  <a:schemeClr val="tx1"/>
                </a:solidFill>
              </a:defRPr>
            </a:lvl1pPr>
            <a:lvl2pPr>
              <a:lnSpc>
                <a:spcPct val="100000"/>
              </a:lnSpc>
              <a:defRPr sz="2400">
                <a:solidFill>
                  <a:schemeClr val="tx1"/>
                </a:solidFill>
              </a:defRPr>
            </a:lvl2pPr>
            <a:lvl3pPr>
              <a:defRPr sz="2400">
                <a:solidFill>
                  <a:schemeClr val="tx1"/>
                </a:solidFill>
              </a:defRPr>
            </a:lvl3pPr>
            <a:lvl4pPr>
              <a:spcBef>
                <a:spcPts val="0"/>
              </a:spcBef>
              <a:defRPr sz="2400">
                <a:solidFill>
                  <a:schemeClr val="tx1"/>
                </a:solidFill>
              </a:defRPr>
            </a:lvl4pPr>
            <a:lvl5pPr>
              <a:spcBef>
                <a:spcPts val="0"/>
              </a:spcBef>
              <a:defRPr sz="2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75501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7" name="Rectangle 16"/>
          <p:cNvSpPr/>
          <p:nvPr/>
        </p:nvSpPr>
        <p:spPr>
          <a:xfrm>
            <a:off x="0" y="3429000"/>
            <a:ext cx="9144000" cy="3429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lvl="0" algn="r"/>
            <a:fld id="{72C55B06-8BAF-4F32-8908-462CAE0BCD91}" type="slidenum">
              <a:rPr lang="en-US" sz="1600" smtClean="0"/>
              <a:pPr lvl="0" algn="r"/>
              <a:t>‹#›</a:t>
            </a:fld>
            <a:endParaRPr lang="en-US" sz="1600" dirty="0"/>
          </a:p>
        </p:txBody>
      </p:sp>
      <p:sp>
        <p:nvSpPr>
          <p:cNvPr id="3" name="Text Placeholder 2"/>
          <p:cNvSpPr>
            <a:spLocks noGrp="1"/>
          </p:cNvSpPr>
          <p:nvPr>
            <p:ph type="body" idx="1"/>
          </p:nvPr>
        </p:nvSpPr>
        <p:spPr>
          <a:xfrm>
            <a:off x="722313" y="4291013"/>
            <a:ext cx="7772400" cy="1500187"/>
          </a:xfrm>
        </p:spPr>
        <p:txBody>
          <a:bodyPr vert="horz" lIns="91440" tIns="45720" rIns="91440" bIns="45720" rtlCol="0">
            <a:normAutofit/>
          </a:bodyPr>
          <a:lstStyle>
            <a:lvl1pPr>
              <a:defRPr lang="en-US" sz="2000" baseline="0" dirty="0" smtClean="0">
                <a:solidFill>
                  <a:schemeClr val="bg2"/>
                </a:solidFill>
              </a:defRPr>
            </a:lvl1pPr>
          </a:lstStyle>
          <a:p>
            <a:pPr marL="0" lvl="0" indent="0">
              <a:buNone/>
            </a:pPr>
            <a:r>
              <a:rPr lang="en-US" smtClean="0"/>
              <a:t>Click to edit Master text styles</a:t>
            </a:r>
          </a:p>
        </p:txBody>
      </p:sp>
      <p:sp>
        <p:nvSpPr>
          <p:cNvPr id="2" name="Title 1"/>
          <p:cNvSpPr>
            <a:spLocks noGrp="1"/>
          </p:cNvSpPr>
          <p:nvPr>
            <p:ph type="title"/>
          </p:nvPr>
        </p:nvSpPr>
        <p:spPr>
          <a:xfrm>
            <a:off x="1" y="2895601"/>
            <a:ext cx="6705600" cy="1066800"/>
          </a:xfrm>
          <a:solidFill>
            <a:schemeClr val="bg1"/>
          </a:solidFill>
        </p:spPr>
        <p:txBody>
          <a:bodyPr lIns="365760" anchor="ctr">
            <a:normAutofit/>
          </a:bodyPr>
          <a:lstStyle>
            <a:lvl1pPr algn="l">
              <a:defRPr sz="3600" b="1" cap="none" baseline="0">
                <a:solidFill>
                  <a:schemeClr val="tx1"/>
                </a:solidFill>
              </a:defRPr>
            </a:lvl1pPr>
          </a:lstStyle>
          <a:p>
            <a:r>
              <a:rPr lang="en-US" smtClean="0"/>
              <a:t>Click to edit Master title style</a:t>
            </a:r>
            <a:endParaRPr lang="en-US" dirty="0"/>
          </a:p>
        </p:txBody>
      </p:sp>
      <p:pic>
        <p:nvPicPr>
          <p:cNvPr id="6"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14759" y="0"/>
            <a:ext cx="729241"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14759" y="0"/>
            <a:ext cx="729241" cy="1219200"/>
          </a:xfrm>
          <a:prstGeom prst="rect">
            <a:avLst/>
          </a:prstGeom>
        </p:spPr>
      </p:pic>
    </p:spTree>
    <p:extLst>
      <p:ext uri="{BB962C8B-B14F-4D97-AF65-F5344CB8AC3E}">
        <p14:creationId xmlns:p14="http://schemas.microsoft.com/office/powerpoint/2010/main" val="2496963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0070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077200" cy="1066800"/>
          </a:xfrm>
        </p:spPr>
        <p:txBody>
          <a:bodyPr>
            <a:normAutofit/>
          </a:bodyPr>
          <a:lstStyle>
            <a:lvl1pPr>
              <a:defRPr sz="4000"/>
            </a:lvl1pPr>
          </a:lstStyle>
          <a:p>
            <a:r>
              <a:rPr lang="en-US" smtClean="0"/>
              <a:t>Click to edit Master title style</a:t>
            </a:r>
            <a:endParaRPr lang="en-US" dirty="0"/>
          </a:p>
        </p:txBody>
      </p:sp>
    </p:spTree>
    <p:extLst>
      <p:ext uri="{BB962C8B-B14F-4D97-AF65-F5344CB8AC3E}">
        <p14:creationId xmlns:p14="http://schemas.microsoft.com/office/powerpoint/2010/main" val="3403894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30734"/>
            <a:ext cx="3008313" cy="859872"/>
          </a:xfrm>
        </p:spPr>
        <p:txBody>
          <a:bodyPr anchor="b"/>
          <a:lstStyle>
            <a:lvl1pPr algn="l">
              <a:defRPr sz="2000" b="1">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219200"/>
            <a:ext cx="5111750" cy="490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133600"/>
            <a:ext cx="3008313" cy="3992563"/>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txBox="1">
            <a:spLocks/>
          </p:cNvSpPr>
          <p:nvPr/>
        </p:nvSpPr>
        <p:spPr>
          <a:xfrm>
            <a:off x="228600" y="228600"/>
            <a:ext cx="6705600" cy="64519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chemeClr val="bg2"/>
                </a:soli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3285651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1295399"/>
            <a:ext cx="5486400" cy="3432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txBox="1">
            <a:spLocks/>
          </p:cNvSpPr>
          <p:nvPr/>
        </p:nvSpPr>
        <p:spPr>
          <a:xfrm>
            <a:off x="228600" y="228600"/>
            <a:ext cx="6705600" cy="64519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chemeClr val="bg2"/>
                </a:soli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4284644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2725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cxnSp>
        <p:nvCxnSpPr>
          <p:cNvPr id="3" name="Straight Connector 2"/>
          <p:cNvCxnSpPr/>
          <p:nvPr userDrawn="1"/>
        </p:nvCxnSpPr>
        <p:spPr>
          <a:xfrm>
            <a:off x="228600" y="6018213"/>
            <a:ext cx="8686800" cy="1587"/>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232481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414759" y="0"/>
            <a:ext cx="729241" cy="1219200"/>
          </a:xfrm>
          <a:prstGeom prst="rect">
            <a:avLst/>
          </a:prstGeom>
        </p:spPr>
      </p:pic>
      <p:sp>
        <p:nvSpPr>
          <p:cNvPr id="6" name="Rectangle 5"/>
          <p:cNvSpPr/>
          <p:nvPr userDrawn="1"/>
        </p:nvSpPr>
        <p:spPr>
          <a:xfrm>
            <a:off x="0" y="0"/>
            <a:ext cx="91440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4400" dirty="0" smtClean="0"/>
          </a:p>
        </p:txBody>
      </p:sp>
      <p:sp>
        <p:nvSpPr>
          <p:cNvPr id="2" name="Title Placeholder 1"/>
          <p:cNvSpPr>
            <a:spLocks noGrp="1"/>
          </p:cNvSpPr>
          <p:nvPr>
            <p:ph type="title"/>
          </p:nvPr>
        </p:nvSpPr>
        <p:spPr>
          <a:xfrm>
            <a:off x="152399" y="0"/>
            <a:ext cx="8153401" cy="12192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228600" y="1371600"/>
            <a:ext cx="8763000" cy="5105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8686800" y="6492874"/>
            <a:ext cx="457199" cy="365125"/>
          </a:xfrm>
          <a:prstGeom prst="rect">
            <a:avLst/>
          </a:prstGeom>
        </p:spPr>
        <p:txBody>
          <a:bodyPr vert="horz" lIns="91440" tIns="45720" rIns="91440" bIns="45720" rtlCol="0" anchor="ctr"/>
          <a:lstStyle/>
          <a:p>
            <a:pPr lvl="0" algn="ctr"/>
            <a:fld id="{72C55B06-8BAF-4F32-8908-462CAE0BCD91}" type="slidenum">
              <a:rPr lang="en-US" sz="1200" smtClean="0">
                <a:solidFill>
                  <a:schemeClr val="tx1">
                    <a:tint val="75000"/>
                  </a:schemeClr>
                </a:solidFill>
              </a:rPr>
              <a:pPr lvl="0" algn="ctr"/>
              <a:t>‹#›</a:t>
            </a:fld>
            <a:endParaRPr lang="en-US" sz="1200" dirty="0">
              <a:solidFill>
                <a:schemeClr val="tx1">
                  <a:tint val="75000"/>
                </a:schemeClr>
              </a:solidFill>
            </a:endParaRPr>
          </a:p>
        </p:txBody>
      </p:sp>
      <p:sp>
        <p:nvSpPr>
          <p:cNvPr id="8" name="Rectangle 7"/>
          <p:cNvSpPr/>
          <p:nvPr userDrawn="1"/>
        </p:nvSpPr>
        <p:spPr>
          <a:xfrm>
            <a:off x="-1" y="1219201"/>
            <a:ext cx="9144001" cy="5926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D4DCE6"/>
              </a:solidFill>
            </a:endParaRPr>
          </a:p>
        </p:txBody>
      </p:sp>
      <p:sp>
        <p:nvSpPr>
          <p:cNvPr id="10" name="Footer Placeholder 7"/>
          <p:cNvSpPr txBox="1">
            <a:spLocks/>
          </p:cNvSpPr>
          <p:nvPr userDrawn="1"/>
        </p:nvSpPr>
        <p:spPr>
          <a:xfrm>
            <a:off x="0" y="6492875"/>
            <a:ext cx="1600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aseline="0" dirty="0" smtClean="0">
                <a:solidFill>
                  <a:schemeClr val="bg2">
                    <a:lumMod val="50000"/>
                  </a:schemeClr>
                </a:solidFill>
              </a:rPr>
              <a:t>© 2015 Verdeva Inc.</a:t>
            </a:r>
            <a:endParaRPr lang="en-US" baseline="0" dirty="0">
              <a:solidFill>
                <a:schemeClr val="bg2">
                  <a:lumMod val="50000"/>
                </a:schemeClr>
              </a:solidFill>
            </a:endParaRPr>
          </a:p>
        </p:txBody>
      </p:sp>
      <p:sp>
        <p:nvSpPr>
          <p:cNvPr id="11" name="Footer Placeholder 7"/>
          <p:cNvSpPr txBox="1">
            <a:spLocks/>
          </p:cNvSpPr>
          <p:nvPr userDrawn="1"/>
        </p:nvSpPr>
        <p:spPr>
          <a:xfrm>
            <a:off x="2971800" y="6492875"/>
            <a:ext cx="3124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aseline="0" dirty="0" smtClean="0">
                <a:solidFill>
                  <a:schemeClr val="bg2">
                    <a:lumMod val="50000"/>
                  </a:schemeClr>
                </a:solidFill>
              </a:rPr>
              <a:t>Confidential and proprietary information </a:t>
            </a:r>
            <a:endParaRPr lang="en-US" baseline="0" dirty="0">
              <a:solidFill>
                <a:schemeClr val="bg2">
                  <a:lumMod val="50000"/>
                </a:schemeClr>
              </a:solidFill>
            </a:endParaRPr>
          </a:p>
        </p:txBody>
      </p:sp>
      <p:pic>
        <p:nvPicPr>
          <p:cNvPr id="2051" name="Picture 3"/>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8414759" y="0"/>
            <a:ext cx="729241"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414759" y="0"/>
            <a:ext cx="729241" cy="1219200"/>
          </a:xfrm>
          <a:prstGeom prst="rect">
            <a:avLst/>
          </a:prstGeom>
        </p:spPr>
      </p:pic>
    </p:spTree>
    <p:extLst>
      <p:ext uri="{BB962C8B-B14F-4D97-AF65-F5344CB8AC3E}">
        <p14:creationId xmlns:p14="http://schemas.microsoft.com/office/powerpoint/2010/main" val="3357175179"/>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Lst>
  <p:txStyles>
    <p:titleStyle>
      <a:lvl1pPr algn="l" defTabSz="914400" rtl="0" eaLnBrk="1" latinLnBrk="0" hangingPunct="1">
        <a:spcBef>
          <a:spcPct val="0"/>
        </a:spcBef>
        <a:buNone/>
        <a:defRPr sz="4000" kern="1200">
          <a:solidFill>
            <a:schemeClr val="bg2"/>
          </a:solidFill>
          <a:latin typeface="+mj-lt"/>
          <a:ea typeface="+mj-ea"/>
          <a:cs typeface="+mj-cs"/>
        </a:defRPr>
      </a:lvl1pPr>
    </p:titleStyle>
    <p:bodyStyle>
      <a:lvl1pPr marL="457200" indent="-457200" algn="l" defTabSz="914400" rtl="0" eaLnBrk="1" latinLnBrk="0" hangingPunct="1">
        <a:lnSpc>
          <a:spcPct val="95000"/>
        </a:lnSpc>
        <a:spcBef>
          <a:spcPts val="1200"/>
        </a:spcBef>
        <a:buFontTx/>
        <a:buBlip>
          <a:blip r:embed="rId13"/>
        </a:buBlip>
        <a:defRPr sz="2800" kern="1200">
          <a:solidFill>
            <a:schemeClr val="tx1"/>
          </a:solidFill>
          <a:latin typeface="+mn-lt"/>
          <a:ea typeface="+mn-ea"/>
          <a:cs typeface="+mn-cs"/>
        </a:defRPr>
      </a:lvl1pPr>
      <a:lvl2pPr marL="914400" indent="-457200" algn="l" defTabSz="914400" rtl="0" eaLnBrk="1" latinLnBrk="0" hangingPunct="1">
        <a:lnSpc>
          <a:spcPct val="110000"/>
        </a:lnSpc>
        <a:spcBef>
          <a:spcPts val="0"/>
        </a:spcBef>
        <a:buFontTx/>
        <a:buBlip>
          <a:blip r:embed="rId13"/>
        </a:buBlip>
        <a:defRPr sz="2400" kern="1200">
          <a:solidFill>
            <a:schemeClr val="tx1"/>
          </a:solidFill>
          <a:latin typeface="+mn-lt"/>
          <a:ea typeface="+mn-ea"/>
          <a:cs typeface="+mn-cs"/>
        </a:defRPr>
      </a:lvl2pPr>
      <a:lvl3pPr marL="1257300" indent="-342900" algn="l" defTabSz="914400" rtl="0" eaLnBrk="1" latinLnBrk="0" hangingPunct="1">
        <a:spcBef>
          <a:spcPts val="0"/>
        </a:spcBef>
        <a:buFontTx/>
        <a:buBlip>
          <a:blip r:embed="rId13"/>
        </a:buBlip>
        <a:defRPr sz="2400" kern="1200">
          <a:solidFill>
            <a:schemeClr val="tx1"/>
          </a:solidFill>
          <a:latin typeface="+mn-lt"/>
          <a:ea typeface="+mn-ea"/>
          <a:cs typeface="+mn-cs"/>
        </a:defRPr>
      </a:lvl3pPr>
      <a:lvl4pPr marL="1714500" indent="-342900" algn="l" defTabSz="914400" rtl="0" eaLnBrk="1" latinLnBrk="0" hangingPunct="1">
        <a:spcBef>
          <a:spcPts val="0"/>
        </a:spcBef>
        <a:buFontTx/>
        <a:buBlip>
          <a:blip r:embed="rId13"/>
        </a:buBlip>
        <a:defRPr sz="2400" kern="1200">
          <a:solidFill>
            <a:schemeClr val="tx1"/>
          </a:solidFill>
          <a:latin typeface="+mn-lt"/>
          <a:ea typeface="+mn-ea"/>
          <a:cs typeface="+mn-cs"/>
        </a:defRPr>
      </a:lvl4pPr>
      <a:lvl5pPr marL="2171700" indent="-342900" algn="l" defTabSz="914400" rtl="0" eaLnBrk="1" latinLnBrk="0" hangingPunct="1">
        <a:spcBef>
          <a:spcPts val="0"/>
        </a:spcBef>
        <a:buFontTx/>
        <a:buBlip>
          <a:blip r:embed="rId13"/>
        </a:buBlip>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2.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2.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jcondon@verdevinc.com"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hyperlink" Target="http://www.verdevainc.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7.png"/><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11.png"/><Relationship Id="rId2" Type="http://schemas.openxmlformats.org/officeDocument/2006/relationships/image" Target="../media/image13.png"/><Relationship Id="rId16"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16.jpeg"/><Relationship Id="rId11" Type="http://schemas.openxmlformats.org/officeDocument/2006/relationships/image" Target="../media/image21.png"/><Relationship Id="rId5" Type="http://schemas.openxmlformats.org/officeDocument/2006/relationships/image" Target="../media/image15.jpeg"/><Relationship Id="rId15" Type="http://schemas.openxmlformats.org/officeDocument/2006/relationships/image" Target="../media/image25.png"/><Relationship Id="rId10" Type="http://schemas.openxmlformats.org/officeDocument/2006/relationships/image" Target="../media/image20.png"/><Relationship Id="rId4" Type="http://schemas.microsoft.com/office/2007/relationships/hdphoto" Target="../media/hdphoto1.wdp"/><Relationship Id="rId9" Type="http://schemas.openxmlformats.org/officeDocument/2006/relationships/image" Target="../media/image19.png"/><Relationship Id="rId1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28.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28800"/>
            <a:ext cx="5410200" cy="1219200"/>
          </a:xfrm>
          <a:noFill/>
        </p:spPr>
        <p:txBody>
          <a:bodyPr>
            <a:normAutofit/>
          </a:bodyPr>
          <a:lstStyle/>
          <a:p>
            <a:pPr lvl="0"/>
            <a:r>
              <a:rPr lang="en-US" dirty="0" smtClean="0"/>
              <a:t>Efficient Vehicle Assessor™</a:t>
            </a:r>
            <a:endParaRPr lang="en-US" dirty="0"/>
          </a:p>
        </p:txBody>
      </p:sp>
      <p:sp>
        <p:nvSpPr>
          <p:cNvPr id="5" name="Subtitle 4"/>
          <p:cNvSpPr>
            <a:spLocks noGrp="1"/>
          </p:cNvSpPr>
          <p:nvPr>
            <p:ph type="subTitle" idx="1"/>
          </p:nvPr>
        </p:nvSpPr>
        <p:spPr>
          <a:xfrm>
            <a:off x="152400" y="3048000"/>
            <a:ext cx="5105400" cy="685800"/>
          </a:xfrm>
        </p:spPr>
        <p:txBody>
          <a:bodyPr anchor="ctr" anchorCtr="0"/>
          <a:lstStyle/>
          <a:p>
            <a:r>
              <a:rPr lang="en-US" dirty="0" smtClean="0"/>
              <a:t>Profitable Insurance Innovation</a:t>
            </a:r>
          </a:p>
          <a:p>
            <a:r>
              <a:rPr lang="en-US" i="1" dirty="0" smtClean="0"/>
              <a:t>Agents Council for Technology</a:t>
            </a:r>
          </a:p>
          <a:p>
            <a:r>
              <a:rPr lang="en-US" i="1" dirty="0" smtClean="0"/>
              <a:t>Oct 2, 2015</a:t>
            </a:r>
            <a:endParaRPr lang="en-US" i="1" dirty="0"/>
          </a:p>
        </p:txBody>
      </p:sp>
    </p:spTree>
    <p:extLst>
      <p:ext uri="{BB962C8B-B14F-4D97-AF65-F5344CB8AC3E}">
        <p14:creationId xmlns:p14="http://schemas.microsoft.com/office/powerpoint/2010/main" val="2708071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590800"/>
            <a:ext cx="8229600" cy="1828800"/>
          </a:xfrm>
        </p:spPr>
        <p:txBody>
          <a:bodyPr>
            <a:normAutofit/>
          </a:bodyPr>
          <a:lstStyle/>
          <a:p>
            <a:r>
              <a:rPr lang="en-US" dirty="0" smtClean="0"/>
              <a:t>First Stage: Consumer Apps</a:t>
            </a:r>
            <a:br>
              <a:rPr lang="en-US" dirty="0" smtClean="0"/>
            </a:br>
            <a:r>
              <a:rPr lang="en-US" dirty="0" smtClean="0"/>
              <a:t>Second Stage: EVA Policy Apps</a:t>
            </a:r>
            <a:endParaRPr lang="en-US" dirty="0"/>
          </a:p>
        </p:txBody>
      </p:sp>
    </p:spTree>
    <p:extLst>
      <p:ext uri="{BB962C8B-B14F-4D97-AF65-F5344CB8AC3E}">
        <p14:creationId xmlns:p14="http://schemas.microsoft.com/office/powerpoint/2010/main" val="94279852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2" y="4291013"/>
            <a:ext cx="7964488" cy="2033587"/>
          </a:xfrm>
        </p:spPr>
        <p:txBody>
          <a:bodyPr>
            <a:noAutofit/>
          </a:bodyPr>
          <a:lstStyle/>
          <a:p>
            <a:pPr>
              <a:lnSpc>
                <a:spcPct val="100000"/>
              </a:lnSpc>
              <a:spcBef>
                <a:spcPts val="0"/>
              </a:spcBef>
              <a:spcAft>
                <a:spcPts val="600"/>
              </a:spcAft>
              <a:buFont typeface="Arial" panose="020B0604020202020204" pitchFamily="34" charset="0"/>
              <a:buChar char="•"/>
            </a:pPr>
            <a:r>
              <a:rPr lang="en-US" sz="2400" dirty="0">
                <a:cs typeface="Arial"/>
              </a:rPr>
              <a:t>EVA Group &amp; Pay-As-You-Drive-And-You-Save™ Insurance</a:t>
            </a:r>
          </a:p>
          <a:p>
            <a:pPr>
              <a:lnSpc>
                <a:spcPct val="100000"/>
              </a:lnSpc>
              <a:spcBef>
                <a:spcPts val="0"/>
              </a:spcBef>
              <a:spcAft>
                <a:spcPts val="600"/>
              </a:spcAft>
              <a:buFont typeface="Arial" panose="020B0604020202020204" pitchFamily="34" charset="0"/>
              <a:buChar char="•"/>
            </a:pPr>
            <a:r>
              <a:rPr lang="en-US" sz="2400" dirty="0" smtClean="0">
                <a:latin typeface="Arial"/>
                <a:cs typeface="Arial"/>
              </a:rPr>
              <a:t>EVA E-</a:t>
            </a:r>
            <a:r>
              <a:rPr lang="en-US" sz="2400" dirty="0" err="1" smtClean="0">
                <a:latin typeface="Arial"/>
                <a:cs typeface="Arial"/>
              </a:rPr>
              <a:t>ZPay</a:t>
            </a:r>
            <a:r>
              <a:rPr lang="en-US" sz="2400" dirty="0" smtClean="0">
                <a:solidFill>
                  <a:srgbClr val="FFFFFF"/>
                </a:solidFill>
                <a:cs typeface="Arial"/>
              </a:rPr>
              <a:t>™</a:t>
            </a:r>
            <a:r>
              <a:rPr lang="en-US" sz="2400" dirty="0" smtClean="0">
                <a:latin typeface="Arial"/>
                <a:cs typeface="Arial"/>
              </a:rPr>
              <a:t> – Convenient vehicle-centric transactions</a:t>
            </a:r>
          </a:p>
          <a:p>
            <a:pPr>
              <a:lnSpc>
                <a:spcPct val="100000"/>
              </a:lnSpc>
              <a:spcBef>
                <a:spcPts val="0"/>
              </a:spcBef>
              <a:spcAft>
                <a:spcPts val="600"/>
              </a:spcAft>
              <a:buFont typeface="Arial" panose="020B0604020202020204" pitchFamily="34" charset="0"/>
              <a:buChar char="•"/>
            </a:pPr>
            <a:r>
              <a:rPr lang="en-US" sz="2400" dirty="0" smtClean="0">
                <a:latin typeface="Arial"/>
                <a:cs typeface="Arial"/>
              </a:rPr>
              <a:t>EVA </a:t>
            </a:r>
            <a:r>
              <a:rPr lang="en-US" sz="2400" dirty="0" smtClean="0">
                <a:solidFill>
                  <a:srgbClr val="FFFFFF"/>
                </a:solidFill>
                <a:latin typeface="Arial"/>
                <a:cs typeface="Arial"/>
              </a:rPr>
              <a:t>Affinity™ </a:t>
            </a:r>
            <a:r>
              <a:rPr lang="en-US" sz="2400" dirty="0">
                <a:latin typeface="Arial"/>
                <a:cs typeface="Arial"/>
              </a:rPr>
              <a:t>– C</a:t>
            </a:r>
            <a:r>
              <a:rPr lang="en-US" sz="2400" dirty="0" smtClean="0">
                <a:solidFill>
                  <a:srgbClr val="FFFFFF"/>
                </a:solidFill>
                <a:latin typeface="Arial"/>
                <a:cs typeface="Arial"/>
              </a:rPr>
              <a:t>ustomized reminders, retail offers</a:t>
            </a:r>
            <a:endParaRPr lang="en-US" sz="2400" dirty="0">
              <a:solidFill>
                <a:srgbClr val="FFFFFF"/>
              </a:solidFill>
              <a:latin typeface="Arial"/>
              <a:cs typeface="Arial"/>
            </a:endParaRPr>
          </a:p>
        </p:txBody>
      </p:sp>
      <p:sp>
        <p:nvSpPr>
          <p:cNvPr id="4" name="Title 3"/>
          <p:cNvSpPr>
            <a:spLocks noGrp="1"/>
          </p:cNvSpPr>
          <p:nvPr>
            <p:ph type="title"/>
          </p:nvPr>
        </p:nvSpPr>
        <p:spPr>
          <a:xfrm>
            <a:off x="0" y="2895601"/>
            <a:ext cx="7467599" cy="1066800"/>
          </a:xfrm>
        </p:spPr>
        <p:txBody>
          <a:bodyPr>
            <a:normAutofit/>
          </a:bodyPr>
          <a:lstStyle/>
          <a:p>
            <a:r>
              <a:rPr lang="en-US" dirty="0" smtClean="0"/>
              <a:t>First Stage: Consumer Apps</a:t>
            </a:r>
            <a:endParaRPr lang="en-US" dirty="0"/>
          </a:p>
        </p:txBody>
      </p:sp>
    </p:spTree>
    <p:extLst>
      <p:ext uri="{BB962C8B-B14F-4D97-AF65-F5344CB8AC3E}">
        <p14:creationId xmlns:p14="http://schemas.microsoft.com/office/powerpoint/2010/main" val="414738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p:cNvSpPr>
          <p:nvPr/>
        </p:nvSpPr>
        <p:spPr bwMode="auto">
          <a:xfrm>
            <a:off x="457200" y="5334000"/>
            <a:ext cx="8188523" cy="803672"/>
          </a:xfrm>
          <a:prstGeom prst="rect">
            <a:avLst/>
          </a:prstGeom>
          <a:noFill/>
          <a:ln w="12700">
            <a:noFill/>
            <a:miter lim="800000"/>
            <a:headEnd/>
            <a:tailEnd/>
          </a:ln>
        </p:spPr>
        <p:txBody>
          <a:bodyPr lIns="0" tIns="0" rIns="0" bIns="0" anchor="ctr"/>
          <a:lstStyle/>
          <a:p>
            <a:pPr algn="ctr"/>
            <a:endParaRPr lang="en-US" sz="2500" i="1" dirty="0">
              <a:latin typeface="Gill Sans"/>
              <a:ea typeface="MS PGothic" pitchFamily="34" charset="-128"/>
              <a:sym typeface="Gill Sans Light" charset="0"/>
            </a:endParaRPr>
          </a:p>
        </p:txBody>
      </p:sp>
      <p:sp>
        <p:nvSpPr>
          <p:cNvPr id="10" name="Title 9"/>
          <p:cNvSpPr>
            <a:spLocks noGrp="1"/>
          </p:cNvSpPr>
          <p:nvPr>
            <p:ph type="title"/>
          </p:nvPr>
        </p:nvSpPr>
        <p:spPr/>
        <p:txBody>
          <a:bodyPr>
            <a:normAutofit fontScale="90000"/>
          </a:bodyPr>
          <a:lstStyle/>
          <a:p>
            <a:r>
              <a:rPr lang="en-US" dirty="0" smtClean="0"/>
              <a:t>EVA Group and PAYDAYS Insurance</a:t>
            </a:r>
            <a:endParaRPr lang="en-US" dirty="0"/>
          </a:p>
        </p:txBody>
      </p:sp>
      <p:sp>
        <p:nvSpPr>
          <p:cNvPr id="11" name="Content Placeholder 10"/>
          <p:cNvSpPr>
            <a:spLocks noGrp="1"/>
          </p:cNvSpPr>
          <p:nvPr>
            <p:ph idx="1"/>
          </p:nvPr>
        </p:nvSpPr>
        <p:spPr>
          <a:xfrm>
            <a:off x="457200" y="1600200"/>
            <a:ext cx="8229600" cy="5029200"/>
          </a:xfrm>
        </p:spPr>
        <p:txBody>
          <a:bodyPr>
            <a:normAutofit/>
          </a:bodyPr>
          <a:lstStyle/>
          <a:p>
            <a:pPr>
              <a:spcAft>
                <a:spcPts val="1200"/>
              </a:spcAft>
            </a:pPr>
            <a:r>
              <a:rPr lang="en-US" sz="2400" dirty="0" smtClean="0">
                <a:sym typeface="Gill Sans Light" charset="0"/>
              </a:rPr>
              <a:t>EVA Group provides personalized marketing at the pump or by text</a:t>
            </a:r>
          </a:p>
          <a:p>
            <a:pPr lvl="1">
              <a:lnSpc>
                <a:spcPts val="2400"/>
              </a:lnSpc>
            </a:pPr>
            <a:r>
              <a:rPr lang="en-US" sz="2000" dirty="0">
                <a:sym typeface="Gill Sans Light" charset="0"/>
              </a:rPr>
              <a:t>E-ZPass membership presents a large group opportunity to insurance </a:t>
            </a:r>
            <a:r>
              <a:rPr lang="en-US" sz="2000" dirty="0" smtClean="0">
                <a:sym typeface="Gill Sans Light" charset="0"/>
              </a:rPr>
              <a:t>partners </a:t>
            </a:r>
            <a:endParaRPr lang="en-US" sz="2000" dirty="0">
              <a:sym typeface="Gill Sans Light" charset="0"/>
            </a:endParaRPr>
          </a:p>
          <a:p>
            <a:pPr lvl="1">
              <a:lnSpc>
                <a:spcPts val="2400"/>
              </a:lnSpc>
              <a:spcAft>
                <a:spcPts val="1200"/>
              </a:spcAft>
            </a:pPr>
            <a:r>
              <a:rPr lang="en-US" sz="2000" dirty="0" smtClean="0">
                <a:sym typeface="Gill Sans Light" charset="0"/>
              </a:rPr>
              <a:t>Option to discount based on known demographics</a:t>
            </a:r>
            <a:endParaRPr lang="en-US" sz="2000" dirty="0">
              <a:sym typeface="Gill Sans Light" charset="0"/>
            </a:endParaRPr>
          </a:p>
          <a:p>
            <a:pPr>
              <a:spcAft>
                <a:spcPts val="1200"/>
              </a:spcAft>
            </a:pPr>
            <a:r>
              <a:rPr lang="en-US" sz="2400" dirty="0" smtClean="0">
                <a:sym typeface="Gill Sans Light" charset="0"/>
              </a:rPr>
              <a:t>EVA PAYDAYS – usage-based insurance (UBI)</a:t>
            </a:r>
          </a:p>
          <a:p>
            <a:pPr lvl="1">
              <a:lnSpc>
                <a:spcPts val="2400"/>
              </a:lnSpc>
            </a:pPr>
            <a:r>
              <a:rPr lang="en-US" sz="2000" dirty="0" smtClean="0">
                <a:sym typeface="Gill Sans Light" charset="0"/>
              </a:rPr>
              <a:t>90% of consumers </a:t>
            </a:r>
            <a:r>
              <a:rPr lang="en-US" sz="2000" dirty="0">
                <a:sym typeface="Gill Sans Light" charset="0"/>
              </a:rPr>
              <a:t>interested in </a:t>
            </a:r>
            <a:r>
              <a:rPr lang="en-US" sz="2000" dirty="0" smtClean="0">
                <a:sym typeface="Gill Sans Light" charset="0"/>
              </a:rPr>
              <a:t>UBI to save $100s annually</a:t>
            </a:r>
          </a:p>
          <a:p>
            <a:pPr lvl="1">
              <a:lnSpc>
                <a:spcPts val="2400"/>
              </a:lnSpc>
            </a:pPr>
            <a:r>
              <a:rPr lang="en-US" sz="2000" dirty="0" smtClean="0">
                <a:sym typeface="Gill Sans Light" charset="0"/>
              </a:rPr>
              <a:t>Nearly 50%  have privacy concerns</a:t>
            </a:r>
          </a:p>
          <a:p>
            <a:pPr lvl="1"/>
            <a:r>
              <a:rPr lang="en-US" sz="2000" dirty="0" smtClean="0">
                <a:sym typeface="Gill Sans Light" charset="0"/>
              </a:rPr>
              <a:t>EVA PAYDAYS delivers a “UBI-lite” that overcomes privacy, technical and cost hurdles while capturing the major actuarial data needed for usage pricing (mileage)</a:t>
            </a:r>
          </a:p>
        </p:txBody>
      </p:sp>
    </p:spTree>
    <p:extLst>
      <p:ext uri="{BB962C8B-B14F-4D97-AF65-F5344CB8AC3E}">
        <p14:creationId xmlns:p14="http://schemas.microsoft.com/office/powerpoint/2010/main" val="16705830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dissolv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dissolv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dissolv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dissolve">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dissolve">
                                      <p:cBhvr>
                                        <p:cTn id="32" dur="500"/>
                                        <p:tgtEl>
                                          <p:spTgt spid="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dissolve">
                                      <p:cBhvr>
                                        <p:cTn id="37"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p:cNvSpPr>
            <a:spLocks noGrp="1"/>
          </p:cNvSpPr>
          <p:nvPr>
            <p:ph type="title"/>
          </p:nvPr>
        </p:nvSpPr>
        <p:spPr/>
        <p:txBody>
          <a:bodyPr>
            <a:normAutofit fontScale="90000"/>
          </a:bodyPr>
          <a:lstStyle/>
          <a:p>
            <a:r>
              <a:rPr lang="en-US" dirty="0" smtClean="0"/>
              <a:t>PAYDAYS allows UBI market</a:t>
            </a:r>
            <a:br>
              <a:rPr lang="en-US" dirty="0" smtClean="0"/>
            </a:br>
            <a:r>
              <a:rPr lang="en-US" dirty="0" smtClean="0"/>
              <a:t>to fulfill its potential</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98329172"/>
              </p:ext>
            </p:extLst>
          </p:nvPr>
        </p:nvGraphicFramePr>
        <p:xfrm>
          <a:off x="228601" y="1447800"/>
          <a:ext cx="8610598" cy="4676434"/>
        </p:xfrm>
        <a:graphic>
          <a:graphicData uri="http://schemas.openxmlformats.org/drawingml/2006/table">
            <a:tbl>
              <a:tblPr firstRow="1" bandRow="1">
                <a:tableStyleId>{BC89EF96-8CEA-46FF-86C4-4CE0E7609802}</a:tableStyleId>
              </a:tblPr>
              <a:tblGrid>
                <a:gridCol w="1219199"/>
                <a:gridCol w="3352800"/>
                <a:gridCol w="4038599"/>
              </a:tblGrid>
              <a:tr h="846240">
                <a:tc>
                  <a:txBody>
                    <a:bodyPr/>
                    <a:lstStyle/>
                    <a:p>
                      <a:pPr algn="ctr"/>
                      <a:endParaRPr lang="en-US" sz="2000" baseline="0" dirty="0"/>
                    </a:p>
                  </a:txBody>
                  <a:tcPr/>
                </a:tc>
                <a:tc>
                  <a:txBody>
                    <a:bodyPr/>
                    <a:lstStyle/>
                    <a:p>
                      <a:pPr algn="ctr"/>
                      <a:endParaRPr lang="en-US" sz="2000" baseline="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aseline="0" dirty="0" smtClean="0"/>
                    </a:p>
                  </a:txBody>
                  <a:tcPr/>
                </a:tc>
              </a:tr>
              <a:tr h="91355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20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0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0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000" baseline="0" dirty="0" smtClean="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2000" baseline="0" dirty="0" smtClean="0"/>
                    </a:p>
                  </a:txBody>
                  <a:tcPr/>
                </a:tc>
                <a:tc>
                  <a:txBody>
                    <a:bodyPr/>
                    <a:lstStyle/>
                    <a:p>
                      <a:endParaRPr lang="en-US" sz="2000" baseline="0" dirty="0"/>
                    </a:p>
                  </a:txBody>
                  <a:tcPr/>
                </a:tc>
              </a:tr>
              <a:tr h="120891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2000" baseline="0" dirty="0" smtClean="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2000" baseline="0" dirty="0" smtClean="0"/>
                    </a:p>
                  </a:txBody>
                  <a:tcPr/>
                </a:tc>
                <a:tc>
                  <a:txBody>
                    <a:bodyPr/>
                    <a:lstStyle/>
                    <a:p>
                      <a:endParaRPr lang="en-US" sz="2000" baseline="0" dirty="0"/>
                    </a:p>
                  </a:txBody>
                  <a:tcPr/>
                </a:tc>
              </a:tr>
              <a:tr h="99369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20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0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0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000" baseline="0" dirty="0" smtClean="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2000" baseline="0" dirty="0" smtClean="0"/>
                    </a:p>
                  </a:txBody>
                  <a:tcPr/>
                </a:tc>
                <a:tc>
                  <a:txBody>
                    <a:bodyPr/>
                    <a:lstStyle/>
                    <a:p>
                      <a:endParaRPr lang="en-US" sz="2000" baseline="0" dirty="0"/>
                    </a:p>
                  </a:txBody>
                  <a:tcPr/>
                </a:tc>
              </a:tr>
            </a:tbl>
          </a:graphicData>
        </a:graphic>
      </p:graphicFrame>
      <p:sp>
        <p:nvSpPr>
          <p:cNvPr id="17" name="TextBox 16"/>
          <p:cNvSpPr txBox="1"/>
          <p:nvPr/>
        </p:nvSpPr>
        <p:spPr>
          <a:xfrm>
            <a:off x="228600" y="1447800"/>
            <a:ext cx="4572000" cy="838200"/>
          </a:xfrm>
          <a:prstGeom prst="rect">
            <a:avLst/>
          </a:prstGeom>
          <a:solidFill>
            <a:schemeClr val="accent1"/>
          </a:solidFill>
          <a:ln>
            <a:solidFill>
              <a:srgbClr val="0070C0"/>
            </a:solidFill>
          </a:ln>
        </p:spPr>
        <p:txBody>
          <a:bodyPr wrap="square" rtlCol="0" anchor="ctr" anchorCtr="0">
            <a:noAutofit/>
          </a:bodyPr>
          <a:lstStyle/>
          <a:p>
            <a:pPr algn="ctr"/>
            <a:r>
              <a:rPr lang="en-US" sz="2000" b="1" dirty="0">
                <a:solidFill>
                  <a:schemeClr val="bg2"/>
                </a:solidFill>
              </a:rPr>
              <a:t>On-board device (OBD</a:t>
            </a:r>
            <a:r>
              <a:rPr lang="en-US" sz="2000" b="1" dirty="0" smtClean="0">
                <a:solidFill>
                  <a:schemeClr val="bg2"/>
                </a:solidFill>
              </a:rPr>
              <a:t>) </a:t>
            </a:r>
            <a:br>
              <a:rPr lang="en-US" sz="2000" b="1" dirty="0" smtClean="0">
                <a:solidFill>
                  <a:schemeClr val="bg2"/>
                </a:solidFill>
              </a:rPr>
            </a:br>
            <a:r>
              <a:rPr lang="en-US" sz="2000" b="1" dirty="0" smtClean="0">
                <a:solidFill>
                  <a:schemeClr val="bg2"/>
                </a:solidFill>
              </a:rPr>
              <a:t>hinders </a:t>
            </a:r>
            <a:r>
              <a:rPr lang="en-US" sz="2000" b="1" dirty="0">
                <a:solidFill>
                  <a:schemeClr val="bg2"/>
                </a:solidFill>
              </a:rPr>
              <a:t>UBI </a:t>
            </a:r>
            <a:r>
              <a:rPr lang="en-US" sz="2000" b="1" dirty="0" smtClean="0">
                <a:solidFill>
                  <a:schemeClr val="bg2"/>
                </a:solidFill>
              </a:rPr>
              <a:t>adoption</a:t>
            </a:r>
            <a:endParaRPr lang="en-US" sz="2000" b="1" dirty="0">
              <a:solidFill>
                <a:schemeClr val="bg2"/>
              </a:solidFill>
            </a:endParaRPr>
          </a:p>
        </p:txBody>
      </p:sp>
      <p:sp>
        <p:nvSpPr>
          <p:cNvPr id="18" name="TextBox 17"/>
          <p:cNvSpPr txBox="1"/>
          <p:nvPr/>
        </p:nvSpPr>
        <p:spPr>
          <a:xfrm>
            <a:off x="4800600" y="1447132"/>
            <a:ext cx="4038600" cy="838868"/>
          </a:xfrm>
          <a:prstGeom prst="rect">
            <a:avLst/>
          </a:prstGeom>
          <a:solidFill>
            <a:schemeClr val="accent1"/>
          </a:solidFill>
          <a:ln>
            <a:solidFill>
              <a:srgbClr val="0070C0"/>
            </a:solidFill>
          </a:ln>
        </p:spPr>
        <p:txBody>
          <a:bodyPr wrap="square" rtlCol="0" anchor="ctr" anchorCtr="0">
            <a:noAutofit/>
          </a:bodyPr>
          <a:lstStyle/>
          <a:p>
            <a:pPr algn="ctr"/>
            <a:r>
              <a:rPr lang="en-US" sz="2000" b="1" dirty="0" smtClean="0">
                <a:solidFill>
                  <a:schemeClr val="bg2"/>
                </a:solidFill>
              </a:rPr>
              <a:t>EVA overcomes </a:t>
            </a:r>
            <a:r>
              <a:rPr lang="en-US" sz="2000" b="1" dirty="0">
                <a:solidFill>
                  <a:schemeClr val="bg2"/>
                </a:solidFill>
              </a:rPr>
              <a:t>cost, technical and privacy hurdles</a:t>
            </a:r>
          </a:p>
        </p:txBody>
      </p:sp>
      <p:graphicFrame>
        <p:nvGraphicFramePr>
          <p:cNvPr id="20" name="Content Placeholder 9"/>
          <p:cNvGraphicFramePr>
            <a:graphicFrameLocks/>
          </p:cNvGraphicFramePr>
          <p:nvPr>
            <p:extLst>
              <p:ext uri="{D42A27DB-BD31-4B8C-83A1-F6EECF244321}">
                <p14:modId xmlns:p14="http://schemas.microsoft.com/office/powerpoint/2010/main" val="4038171177"/>
              </p:ext>
            </p:extLst>
          </p:nvPr>
        </p:nvGraphicFramePr>
        <p:xfrm>
          <a:off x="228600" y="2362200"/>
          <a:ext cx="8763000" cy="1143000"/>
        </p:xfrm>
        <a:graphic>
          <a:graphicData uri="http://schemas.openxmlformats.org/drawingml/2006/table">
            <a:tbl>
              <a:tblPr firstRow="1" bandRow="1">
                <a:tableStyleId>{2D5ABB26-0587-4C30-8999-92F81FD0307C}</a:tableStyleId>
              </a:tblPr>
              <a:tblGrid>
                <a:gridCol w="1219200"/>
                <a:gridCol w="3352800"/>
                <a:gridCol w="4191000"/>
              </a:tblGrid>
              <a:tr h="1143000">
                <a:tc>
                  <a:txBody>
                    <a:bodyPr/>
                    <a:lstStyle/>
                    <a:p>
                      <a:r>
                        <a:rPr lang="en-US" dirty="0" smtClean="0"/>
                        <a:t>Cost</a:t>
                      </a:r>
                      <a:endParaRPr lang="en-US" b="1" dirty="0">
                        <a:solidFill>
                          <a:schemeClr val="bg2"/>
                        </a:solidFill>
                      </a:endParaRPr>
                    </a:p>
                  </a:txBody>
                  <a:tcPr/>
                </a:tc>
                <a:tc>
                  <a:txBody>
                    <a:bodyPr/>
                    <a:lstStyle/>
                    <a:p>
                      <a:pPr marL="173038" indent="-173038">
                        <a:buFontTx/>
                        <a:buBlip>
                          <a:blip r:embed="rId3"/>
                        </a:buBlip>
                      </a:pPr>
                      <a:r>
                        <a:rPr lang="en-US" sz="1600" dirty="0" smtClean="0"/>
                        <a:t>On-board telematics are costly hurdle for insurers</a:t>
                      </a:r>
                    </a:p>
                    <a:p>
                      <a:pPr marL="173038" indent="-173038">
                        <a:buFontTx/>
                        <a:buBlip>
                          <a:blip r:embed="rId3"/>
                        </a:buBlip>
                      </a:pPr>
                      <a:r>
                        <a:rPr lang="en-US" sz="1600" dirty="0" smtClean="0"/>
                        <a:t>Wireless data plans expensive</a:t>
                      </a:r>
                    </a:p>
                    <a:p>
                      <a:pPr marL="173038" indent="-173038">
                        <a:buFontTx/>
                        <a:buBlip>
                          <a:blip r:embed="rId3"/>
                        </a:buBlip>
                      </a:pPr>
                      <a:r>
                        <a:rPr lang="en-US" sz="1600" dirty="0" smtClean="0"/>
                        <a:t>Cost is 40x-60x </a:t>
                      </a:r>
                      <a:r>
                        <a:rPr lang="en-US" sz="1600" u="sng" dirty="0" smtClean="0"/>
                        <a:t>more</a:t>
                      </a:r>
                      <a:r>
                        <a:rPr lang="en-US" sz="1600" dirty="0" smtClean="0"/>
                        <a:t> than EVA</a:t>
                      </a:r>
                      <a:endParaRPr lang="en-US" sz="1600" b="0" dirty="0">
                        <a:solidFill>
                          <a:srgbClr val="FFFFFF"/>
                        </a:solidFill>
                      </a:endParaRPr>
                    </a:p>
                  </a:txBody>
                  <a:tcPr/>
                </a:tc>
                <a:tc>
                  <a:txBody>
                    <a:bodyPr/>
                    <a:lstStyle/>
                    <a:p>
                      <a:pPr marL="173038" indent="-173038" algn="l" defTabSz="914400" rtl="0" eaLnBrk="1" latinLnBrk="0" hangingPunct="1">
                        <a:buFontTx/>
                        <a:buBlip>
                          <a:blip r:embed="rId3"/>
                        </a:buBlip>
                      </a:pPr>
                      <a:r>
                        <a:rPr lang="en-US" sz="1600" kern="1200" dirty="0" smtClean="0"/>
                        <a:t>Telematics at the pump,</a:t>
                      </a:r>
                      <a:r>
                        <a:rPr lang="en-US" sz="1600" kern="1200" baseline="0" dirty="0" smtClean="0"/>
                        <a:t> not car</a:t>
                      </a:r>
                      <a:endParaRPr lang="en-US" sz="1600" kern="1200" dirty="0" smtClean="0"/>
                    </a:p>
                    <a:p>
                      <a:pPr marL="173038" indent="-173038" algn="l" defTabSz="914400" rtl="0" eaLnBrk="1" latinLnBrk="0" hangingPunct="1">
                        <a:buFontTx/>
                        <a:buBlip>
                          <a:blip r:embed="rId3"/>
                        </a:buBlip>
                      </a:pPr>
                      <a:r>
                        <a:rPr lang="en-US" sz="1600" kern="1200" dirty="0" smtClean="0"/>
                        <a:t>No capital investment by insurer</a:t>
                      </a:r>
                    </a:p>
                    <a:p>
                      <a:pPr marL="173038" marR="0" indent="-173038" algn="l" defTabSz="914400" rtl="0" eaLnBrk="1" fontAlgn="auto" latinLnBrk="0" hangingPunct="1">
                        <a:lnSpc>
                          <a:spcPct val="100000"/>
                        </a:lnSpc>
                        <a:spcBef>
                          <a:spcPts val="0"/>
                        </a:spcBef>
                        <a:spcAft>
                          <a:spcPts val="0"/>
                        </a:spcAft>
                        <a:buClrTx/>
                        <a:buSzTx/>
                        <a:buFontTx/>
                        <a:buBlip>
                          <a:blip r:embed="rId3"/>
                        </a:buBlip>
                        <a:tabLst/>
                        <a:defRPr/>
                      </a:pPr>
                      <a:r>
                        <a:rPr lang="en-US" sz="1600" dirty="0" smtClean="0"/>
                        <a:t>Cuts cost by 40x-60x </a:t>
                      </a:r>
                      <a:r>
                        <a:rPr lang="en-US" sz="1600" u="sng" dirty="0" smtClean="0"/>
                        <a:t>versus</a:t>
                      </a:r>
                      <a:r>
                        <a:rPr lang="en-US" sz="1600" dirty="0" smtClean="0"/>
                        <a:t> OBD</a:t>
                      </a:r>
                      <a:endParaRPr lang="en-US" sz="1600" b="0" kern="1200" dirty="0">
                        <a:solidFill>
                          <a:srgbClr val="FFFFFF"/>
                        </a:solidFill>
                        <a:latin typeface="+mn-lt"/>
                        <a:ea typeface="+mn-ea"/>
                        <a:cs typeface="+mn-cs"/>
                      </a:endParaRPr>
                    </a:p>
                  </a:txBody>
                  <a:tcPr/>
                </a:tc>
              </a:tr>
            </a:tbl>
          </a:graphicData>
        </a:graphic>
      </p:graphicFrame>
      <p:graphicFrame>
        <p:nvGraphicFramePr>
          <p:cNvPr id="22" name="Content Placeholder 9"/>
          <p:cNvGraphicFramePr>
            <a:graphicFrameLocks/>
          </p:cNvGraphicFramePr>
          <p:nvPr>
            <p:extLst>
              <p:ext uri="{D42A27DB-BD31-4B8C-83A1-F6EECF244321}">
                <p14:modId xmlns:p14="http://schemas.microsoft.com/office/powerpoint/2010/main" val="845678993"/>
              </p:ext>
            </p:extLst>
          </p:nvPr>
        </p:nvGraphicFramePr>
        <p:xfrm>
          <a:off x="228600" y="3657600"/>
          <a:ext cx="8763000" cy="1310640"/>
        </p:xfrm>
        <a:graphic>
          <a:graphicData uri="http://schemas.openxmlformats.org/drawingml/2006/table">
            <a:tbl>
              <a:tblPr firstRow="1" bandRow="1">
                <a:tableStyleId>{2D5ABB26-0587-4C30-8999-92F81FD0307C}</a:tableStyleId>
              </a:tblPr>
              <a:tblGrid>
                <a:gridCol w="1219200"/>
                <a:gridCol w="3352800"/>
                <a:gridCol w="4191000"/>
              </a:tblGrid>
              <a:tr h="1295400">
                <a:tc>
                  <a:txBody>
                    <a:bodyPr/>
                    <a:lstStyle/>
                    <a:p>
                      <a:r>
                        <a:rPr lang="en-US" dirty="0" smtClean="0"/>
                        <a:t>Technical</a:t>
                      </a:r>
                      <a:endParaRPr lang="en-US" b="1" dirty="0">
                        <a:solidFill>
                          <a:schemeClr val="bg2"/>
                        </a:solidFill>
                      </a:endParaRPr>
                    </a:p>
                  </a:txBody>
                  <a:tcPr/>
                </a:tc>
                <a:tc>
                  <a:txBody>
                    <a:bodyPr/>
                    <a:lstStyle/>
                    <a:p>
                      <a:pPr marL="173038" indent="-173038">
                        <a:buFontTx/>
                        <a:buBlip>
                          <a:blip r:embed="rId3"/>
                        </a:buBlip>
                      </a:pPr>
                      <a:r>
                        <a:rPr lang="en-US" sz="1600" dirty="0" smtClean="0"/>
                        <a:t>Devices/vehicles are not standardized</a:t>
                      </a:r>
                    </a:p>
                    <a:p>
                      <a:pPr marL="173038" indent="-173038">
                        <a:buFontTx/>
                        <a:buBlip>
                          <a:blip r:embed="rId3"/>
                        </a:buBlip>
                      </a:pPr>
                      <a:r>
                        <a:rPr lang="en-US" sz="1600" dirty="0" smtClean="0"/>
                        <a:t>Cell phones not always present</a:t>
                      </a:r>
                    </a:p>
                    <a:p>
                      <a:pPr marL="173038" indent="-173038">
                        <a:buFontTx/>
                        <a:buBlip>
                          <a:blip r:embed="rId3"/>
                        </a:buBlip>
                      </a:pPr>
                      <a:r>
                        <a:rPr lang="en-US" sz="1600" dirty="0" smtClean="0"/>
                        <a:t>Batter</a:t>
                      </a:r>
                      <a:r>
                        <a:rPr lang="en-US" sz="1600" baseline="0" dirty="0" smtClean="0"/>
                        <a:t>y drainage </a:t>
                      </a:r>
                      <a:endParaRPr lang="en-US" sz="1600" dirty="0" smtClean="0"/>
                    </a:p>
                  </a:txBody>
                  <a:tcPr/>
                </a:tc>
                <a:tc>
                  <a:txBody>
                    <a:bodyPr/>
                    <a:lstStyle/>
                    <a:p>
                      <a:pPr marL="173038" indent="-173038" algn="l" defTabSz="914400" rtl="0" eaLnBrk="1" latinLnBrk="0" hangingPunct="1">
                        <a:buFontTx/>
                        <a:buBlip>
                          <a:blip r:embed="rId3"/>
                        </a:buBlip>
                      </a:pPr>
                      <a:r>
                        <a:rPr lang="en-US" sz="1600" kern="1200" dirty="0" smtClean="0"/>
                        <a:t>EVA identifies any vehicle by RFID at the pump</a:t>
                      </a:r>
                    </a:p>
                    <a:p>
                      <a:pPr marL="173038" indent="-173038" algn="l" defTabSz="914400" rtl="0" eaLnBrk="1" latinLnBrk="0" hangingPunct="1">
                        <a:buFontTx/>
                        <a:buBlip>
                          <a:blip r:embed="rId3"/>
                        </a:buBlip>
                      </a:pPr>
                      <a:r>
                        <a:rPr lang="en-US" sz="1600" kern="1200" dirty="0" smtClean="0"/>
                        <a:t>OBD access not needed</a:t>
                      </a:r>
                    </a:p>
                    <a:p>
                      <a:pPr marL="173038" indent="-173038" algn="l" defTabSz="914400" rtl="0" eaLnBrk="1" latinLnBrk="0" hangingPunct="1">
                        <a:buFontTx/>
                        <a:buBlip>
                          <a:blip r:embed="rId3"/>
                        </a:buBlip>
                      </a:pPr>
                      <a:r>
                        <a:rPr lang="en-US" sz="1600" kern="1200" dirty="0" smtClean="0"/>
                        <a:t>Wireless data transfer not needed</a:t>
                      </a:r>
                    </a:p>
                    <a:p>
                      <a:pPr marL="0" indent="0" algn="l" defTabSz="914400" rtl="0" eaLnBrk="1" latinLnBrk="0" hangingPunct="1">
                        <a:buFontTx/>
                        <a:buNone/>
                      </a:pPr>
                      <a:endParaRPr lang="en-US" sz="1600" kern="1200" dirty="0" smtClean="0"/>
                    </a:p>
                  </a:txBody>
                  <a:tcPr/>
                </a:tc>
              </a:tr>
            </a:tbl>
          </a:graphicData>
        </a:graphic>
      </p:graphicFrame>
      <p:graphicFrame>
        <p:nvGraphicFramePr>
          <p:cNvPr id="24" name="Content Placeholder 9"/>
          <p:cNvGraphicFramePr>
            <a:graphicFrameLocks/>
          </p:cNvGraphicFramePr>
          <p:nvPr>
            <p:extLst>
              <p:ext uri="{D42A27DB-BD31-4B8C-83A1-F6EECF244321}">
                <p14:modId xmlns:p14="http://schemas.microsoft.com/office/powerpoint/2010/main" val="3758445920"/>
              </p:ext>
            </p:extLst>
          </p:nvPr>
        </p:nvGraphicFramePr>
        <p:xfrm>
          <a:off x="228600" y="4800600"/>
          <a:ext cx="8763000" cy="1143000"/>
        </p:xfrm>
        <a:graphic>
          <a:graphicData uri="http://schemas.openxmlformats.org/drawingml/2006/table">
            <a:tbl>
              <a:tblPr firstRow="1" bandRow="1">
                <a:tableStyleId>{2D5ABB26-0587-4C30-8999-92F81FD0307C}</a:tableStyleId>
              </a:tblPr>
              <a:tblGrid>
                <a:gridCol w="1219200"/>
                <a:gridCol w="3352800"/>
                <a:gridCol w="4191000"/>
              </a:tblGrid>
              <a:tr h="1143000">
                <a:tc>
                  <a:txBody>
                    <a:bodyPr/>
                    <a:lstStyle/>
                    <a:p>
                      <a:r>
                        <a:rPr lang="en-US" dirty="0" smtClean="0"/>
                        <a:t>Privacy</a:t>
                      </a:r>
                      <a:endParaRPr lang="en-US" b="1" dirty="0">
                        <a:solidFill>
                          <a:schemeClr val="bg2"/>
                        </a:solidFill>
                      </a:endParaRPr>
                    </a:p>
                  </a:txBody>
                  <a:tcPr/>
                </a:tc>
                <a:tc>
                  <a:txBody>
                    <a:bodyPr/>
                    <a:lstStyle/>
                    <a:p>
                      <a:pPr marL="173038" indent="-173038">
                        <a:buFontTx/>
                        <a:buBlip>
                          <a:blip r:embed="rId3"/>
                        </a:buBlip>
                      </a:pPr>
                      <a:r>
                        <a:rPr lang="en-US" sz="1600" dirty="0" smtClean="0"/>
                        <a:t>Tracking driver behavior raises concerns</a:t>
                      </a:r>
                    </a:p>
                    <a:p>
                      <a:pPr marL="173038" indent="-173038">
                        <a:buFontTx/>
                        <a:buBlip>
                          <a:blip r:embed="rId3"/>
                        </a:buBlip>
                      </a:pPr>
                      <a:r>
                        <a:rPr lang="en-US" sz="1600" dirty="0" smtClean="0"/>
                        <a:t>Some states only allow mileage-based usage to be considered</a:t>
                      </a:r>
                    </a:p>
                  </a:txBody>
                  <a:tcPr/>
                </a:tc>
                <a:tc>
                  <a:txBody>
                    <a:bodyPr/>
                    <a:lstStyle/>
                    <a:p>
                      <a:pPr marL="173038" indent="-173038" algn="l" defTabSz="914400" rtl="0" eaLnBrk="1" latinLnBrk="0" hangingPunct="1">
                        <a:buFontTx/>
                        <a:buBlip>
                          <a:blip r:embed="rId3"/>
                        </a:buBlip>
                      </a:pPr>
                      <a:r>
                        <a:rPr lang="en-US" sz="1600" kern="1200" dirty="0" smtClean="0"/>
                        <a:t>Does not require driver-behavior tracking</a:t>
                      </a:r>
                    </a:p>
                    <a:p>
                      <a:pPr marL="173038" indent="-173038" algn="l" defTabSz="914400" rtl="0" eaLnBrk="1" latinLnBrk="0" hangingPunct="1">
                        <a:buFontTx/>
                        <a:buBlip>
                          <a:blip r:embed="rId3"/>
                        </a:buBlip>
                      </a:pPr>
                      <a:r>
                        <a:rPr lang="en-US" sz="1600" kern="1200" dirty="0" smtClean="0"/>
                        <a:t>Apps are opt-in</a:t>
                      </a:r>
                    </a:p>
                    <a:p>
                      <a:pPr marL="173038" indent="-173038" algn="l" defTabSz="914400" rtl="0" eaLnBrk="1" latinLnBrk="0" hangingPunct="1">
                        <a:buFontTx/>
                        <a:buBlip>
                          <a:blip r:embed="rId3"/>
                        </a:buBlip>
                      </a:pPr>
                      <a:r>
                        <a:rPr lang="en-US" sz="1600" kern="1200" dirty="0" smtClean="0"/>
                        <a:t>No perceived “snooping”</a:t>
                      </a:r>
                    </a:p>
                  </a:txBody>
                  <a:tcPr/>
                </a:tc>
              </a:tr>
            </a:tbl>
          </a:graphicData>
        </a:graphic>
      </p:graphicFrame>
    </p:spTree>
    <p:extLst>
      <p:ext uri="{BB962C8B-B14F-4D97-AF65-F5344CB8AC3E}">
        <p14:creationId xmlns:p14="http://schemas.microsoft.com/office/powerpoint/2010/main" val="268330336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dissolv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PAYDAYS – occasional mileage verification </a:t>
            </a:r>
            <a:endParaRPr lang="en-US" dirty="0"/>
          </a:p>
        </p:txBody>
      </p:sp>
      <p:grpSp>
        <p:nvGrpSpPr>
          <p:cNvPr id="21" name="Group 20"/>
          <p:cNvGrpSpPr/>
          <p:nvPr/>
        </p:nvGrpSpPr>
        <p:grpSpPr>
          <a:xfrm>
            <a:off x="652703" y="3046455"/>
            <a:ext cx="3648075" cy="2363744"/>
            <a:chOff x="652703" y="3046455"/>
            <a:chExt cx="3648075" cy="2363744"/>
          </a:xfrm>
        </p:grpSpPr>
        <p:cxnSp>
          <p:nvCxnSpPr>
            <p:cNvPr id="14" name="Elbow Connector 13"/>
            <p:cNvCxnSpPr>
              <a:stCxn id="5" idx="2"/>
              <a:endCxn id="28" idx="1"/>
            </p:cNvCxnSpPr>
            <p:nvPr/>
          </p:nvCxnSpPr>
          <p:spPr>
            <a:xfrm rot="5400000">
              <a:off x="135682" y="3601577"/>
              <a:ext cx="1353120" cy="242875"/>
            </a:xfrm>
            <a:prstGeom prst="bentConnector4">
              <a:avLst>
                <a:gd name="adj1" fmla="val 13009"/>
                <a:gd name="adj2" fmla="val 194122"/>
              </a:avLst>
            </a:prstGeom>
            <a:ln>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690804" y="3104667"/>
              <a:ext cx="3571875" cy="307777"/>
            </a:xfrm>
            <a:prstGeom prst="rect">
              <a:avLst/>
            </a:prstGeom>
          </p:spPr>
          <p:txBody>
            <a:bodyPr wrap="square">
              <a:spAutoFit/>
            </a:bodyPr>
            <a:lstStyle/>
            <a:p>
              <a:pPr algn="ctr">
                <a:spcAft>
                  <a:spcPts val="600"/>
                </a:spcAft>
              </a:pPr>
              <a:r>
                <a:rPr lang="en-US" sz="1400" dirty="0" smtClean="0"/>
                <a:t>At the pump:</a:t>
              </a:r>
            </a:p>
          </p:txBody>
        </p:sp>
        <p:grpSp>
          <p:nvGrpSpPr>
            <p:cNvPr id="26" name="Group 25"/>
            <p:cNvGrpSpPr/>
            <p:nvPr/>
          </p:nvGrpSpPr>
          <p:grpSpPr>
            <a:xfrm>
              <a:off x="652703" y="3398519"/>
              <a:ext cx="3648075" cy="2011680"/>
              <a:chOff x="5143499" y="3979334"/>
              <a:chExt cx="3648075" cy="1981102"/>
            </a:xfrm>
          </p:grpSpPr>
          <p:pic>
            <p:nvPicPr>
              <p:cNvPr id="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3979334"/>
                <a:ext cx="3571875" cy="1971675"/>
              </a:xfrm>
              <a:prstGeom prst="rect">
                <a:avLst/>
              </a:prstGeom>
              <a:noFill/>
              <a:ln>
                <a:solidFill>
                  <a:srgbClr val="000000"/>
                </a:solidFill>
              </a:ln>
              <a:extLst>
                <a:ext uri="{909E8E84-426E-40DD-AFC4-6F175D3DCCD1}">
                  <a14:hiddenFill xmlns:a14="http://schemas.microsoft.com/office/drawing/2010/main">
                    <a:solidFill>
                      <a:schemeClr val="accent1"/>
                    </a:solidFill>
                  </a14:hiddenFill>
                </a:ext>
              </a:extLst>
            </p:spPr>
          </p:pic>
          <p:sp>
            <p:nvSpPr>
              <p:cNvPr id="29" name="Rectangle 28"/>
              <p:cNvSpPr/>
              <p:nvPr/>
            </p:nvSpPr>
            <p:spPr>
              <a:xfrm>
                <a:off x="5582803" y="4012145"/>
                <a:ext cx="2743199" cy="1227548"/>
              </a:xfrm>
              <a:prstGeom prst="rect">
                <a:avLst/>
              </a:prstGeom>
            </p:spPr>
            <p:txBody>
              <a:bodyPr wrap="square">
                <a:spAutoFit/>
              </a:bodyPr>
              <a:lstStyle/>
              <a:p>
                <a:pPr algn="ctr">
                  <a:spcAft>
                    <a:spcPts val="600"/>
                  </a:spcAft>
                </a:pPr>
                <a:r>
                  <a:rPr lang="en-US" sz="1400" dirty="0"/>
                  <a:t>EVA PAYDAYS update request: Please enter your 2013 Ford Mustang current odometer reading:</a:t>
                </a:r>
              </a:p>
              <a:p>
                <a:pPr algn="ctr">
                  <a:spcAft>
                    <a:spcPts val="600"/>
                  </a:spcAft>
                </a:pPr>
                <a:r>
                  <a:rPr lang="en-US" sz="1400" dirty="0"/>
                  <a:t>[ _ _ _ _ _ _ ]</a:t>
                </a:r>
              </a:p>
            </p:txBody>
          </p:sp>
          <p:pic>
            <p:nvPicPr>
              <p:cNvPr id="3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8526" y="5263954"/>
                <a:ext cx="16192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5591936"/>
                <a:ext cx="16192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Rectangle 31"/>
              <p:cNvSpPr/>
              <p:nvPr/>
            </p:nvSpPr>
            <p:spPr>
              <a:xfrm>
                <a:off x="5791200" y="5197761"/>
                <a:ext cx="2306952" cy="307777"/>
              </a:xfrm>
              <a:prstGeom prst="rect">
                <a:avLst/>
              </a:prstGeom>
            </p:spPr>
            <p:txBody>
              <a:bodyPr wrap="square">
                <a:spAutoFit/>
              </a:bodyPr>
              <a:lstStyle/>
              <a:p>
                <a:r>
                  <a:rPr lang="en-US" sz="1400" dirty="0" smtClean="0">
                    <a:latin typeface="OCR A Std"/>
                    <a:cs typeface="OCR A Std"/>
                  </a:rPr>
                  <a:t>OK</a:t>
                </a:r>
                <a:endParaRPr lang="en-US" sz="1400" dirty="0">
                  <a:latin typeface="OCR A Std"/>
                  <a:cs typeface="OCR A Std"/>
                </a:endParaRPr>
              </a:p>
            </p:txBody>
          </p:sp>
          <p:sp>
            <p:nvSpPr>
              <p:cNvPr id="34" name="Rectangle 33"/>
              <p:cNvSpPr/>
              <p:nvPr/>
            </p:nvSpPr>
            <p:spPr>
              <a:xfrm>
                <a:off x="5791200" y="5512758"/>
                <a:ext cx="2306952" cy="307777"/>
              </a:xfrm>
              <a:prstGeom prst="rect">
                <a:avLst/>
              </a:prstGeom>
            </p:spPr>
            <p:txBody>
              <a:bodyPr wrap="square">
                <a:spAutoFit/>
              </a:bodyPr>
              <a:lstStyle/>
              <a:p>
                <a:r>
                  <a:rPr lang="en-US" sz="1400" dirty="0" smtClean="0">
                    <a:latin typeface="OCR A Std"/>
                    <a:cs typeface="OCR A Std"/>
                  </a:rPr>
                  <a:t>Not now</a:t>
                </a:r>
                <a:endParaRPr lang="en-US" sz="1400" dirty="0">
                  <a:latin typeface="OCR A Std"/>
                  <a:cs typeface="OCR A Std"/>
                </a:endParaRPr>
              </a:p>
            </p:txBody>
          </p:sp>
          <p:sp>
            <p:nvSpPr>
              <p:cNvPr id="38" name="Rectangle 37"/>
              <p:cNvSpPr/>
              <p:nvPr/>
            </p:nvSpPr>
            <p:spPr>
              <a:xfrm>
                <a:off x="5143499" y="3988761"/>
                <a:ext cx="3648075" cy="1971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 name="Group 3"/>
          <p:cNvGrpSpPr/>
          <p:nvPr/>
        </p:nvGrpSpPr>
        <p:grpSpPr>
          <a:xfrm>
            <a:off x="152400" y="1905000"/>
            <a:ext cx="4462703" cy="1141454"/>
            <a:chOff x="152400" y="1905000"/>
            <a:chExt cx="4462703" cy="1141454"/>
          </a:xfrm>
        </p:grpSpPr>
        <p:sp>
          <p:nvSpPr>
            <p:cNvPr id="27" name="Rectangle 26"/>
            <p:cNvSpPr/>
            <p:nvPr/>
          </p:nvSpPr>
          <p:spPr>
            <a:xfrm>
              <a:off x="152400" y="2182297"/>
              <a:ext cx="1567103" cy="860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6494" y="2186452"/>
              <a:ext cx="1534370" cy="860002"/>
            </a:xfrm>
            <a:prstGeom prst="rect">
              <a:avLst/>
            </a:prstGeom>
            <a:ln>
              <a:solidFill>
                <a:srgbClr val="000000"/>
              </a:solidFill>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432773" y="2196653"/>
              <a:ext cx="990997" cy="184666"/>
            </a:xfrm>
            <a:prstGeom prst="rect">
              <a:avLst/>
            </a:prstGeom>
          </p:spPr>
          <p:txBody>
            <a:bodyPr wrap="square">
              <a:spAutoFit/>
            </a:bodyPr>
            <a:lstStyle/>
            <a:p>
              <a:pPr algn="ctr">
                <a:spcAft>
                  <a:spcPts val="600"/>
                </a:spcAft>
              </a:pPr>
              <a:r>
                <a:rPr lang="en-US" sz="600" dirty="0" smtClean="0"/>
                <a:t>Welcome</a:t>
              </a:r>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480" y="2422409"/>
              <a:ext cx="69558" cy="78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480" y="2577880"/>
              <a:ext cx="69558" cy="78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628" y="2721088"/>
              <a:ext cx="69558" cy="78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375608" y="2373969"/>
              <a:ext cx="990997" cy="184666"/>
            </a:xfrm>
            <a:prstGeom prst="rect">
              <a:avLst/>
            </a:prstGeom>
          </p:spPr>
          <p:txBody>
            <a:bodyPr wrap="square">
              <a:spAutoFit/>
            </a:bodyPr>
            <a:lstStyle/>
            <a:p>
              <a:r>
                <a:rPr lang="en-US" sz="600" dirty="0" smtClean="0"/>
                <a:t>Pay Inside</a:t>
              </a:r>
              <a:endParaRPr lang="en-US" sz="600" dirty="0"/>
            </a:p>
          </p:txBody>
        </p:sp>
        <p:sp>
          <p:nvSpPr>
            <p:cNvPr id="11" name="Rectangle 10"/>
            <p:cNvSpPr/>
            <p:nvPr/>
          </p:nvSpPr>
          <p:spPr>
            <a:xfrm>
              <a:off x="375608" y="2517917"/>
              <a:ext cx="990997" cy="184666"/>
            </a:xfrm>
            <a:prstGeom prst="rect">
              <a:avLst/>
            </a:prstGeom>
          </p:spPr>
          <p:txBody>
            <a:bodyPr wrap="square">
              <a:spAutoFit/>
            </a:bodyPr>
            <a:lstStyle/>
            <a:p>
              <a:r>
                <a:rPr lang="en-US" sz="600" dirty="0" smtClean="0"/>
                <a:t>Pay Credit Here</a:t>
              </a:r>
              <a:endParaRPr lang="en-US" sz="600" dirty="0"/>
            </a:p>
          </p:txBody>
        </p:sp>
        <p:sp>
          <p:nvSpPr>
            <p:cNvPr id="12" name="Rectangle 11"/>
            <p:cNvSpPr/>
            <p:nvPr/>
          </p:nvSpPr>
          <p:spPr>
            <a:xfrm>
              <a:off x="375757" y="2678709"/>
              <a:ext cx="990997" cy="184666"/>
            </a:xfrm>
            <a:prstGeom prst="rect">
              <a:avLst/>
            </a:prstGeom>
          </p:spPr>
          <p:txBody>
            <a:bodyPr wrap="square">
              <a:spAutoFit/>
            </a:bodyPr>
            <a:lstStyle/>
            <a:p>
              <a:r>
                <a:rPr lang="en-US" sz="600" dirty="0" smtClean="0"/>
                <a:t>Pay Debit Here</a:t>
              </a:r>
              <a:endParaRPr lang="en-US" sz="600" dirty="0"/>
            </a:p>
          </p:txBody>
        </p:sp>
        <p:sp>
          <p:nvSpPr>
            <p:cNvPr id="37" name="Rectangle 36"/>
            <p:cNvSpPr/>
            <p:nvPr/>
          </p:nvSpPr>
          <p:spPr>
            <a:xfrm>
              <a:off x="176418" y="1905000"/>
              <a:ext cx="1515654" cy="307777"/>
            </a:xfrm>
            <a:prstGeom prst="rect">
              <a:avLst/>
            </a:prstGeom>
          </p:spPr>
          <p:txBody>
            <a:bodyPr wrap="square">
              <a:spAutoFit/>
            </a:bodyPr>
            <a:lstStyle/>
            <a:p>
              <a:pPr algn="ctr">
                <a:spcAft>
                  <a:spcPts val="600"/>
                </a:spcAft>
              </a:pPr>
              <a:r>
                <a:rPr lang="en-US" sz="1400" dirty="0" smtClean="0"/>
                <a:t>Start</a:t>
              </a:r>
            </a:p>
          </p:txBody>
        </p:sp>
        <p:sp>
          <p:nvSpPr>
            <p:cNvPr id="43" name="Rectangle 42"/>
            <p:cNvSpPr/>
            <p:nvPr/>
          </p:nvSpPr>
          <p:spPr>
            <a:xfrm>
              <a:off x="2371966" y="2438400"/>
              <a:ext cx="2243137" cy="523220"/>
            </a:xfrm>
            <a:prstGeom prst="rect">
              <a:avLst/>
            </a:prstGeom>
          </p:spPr>
          <p:txBody>
            <a:bodyPr wrap="square">
              <a:spAutoFit/>
            </a:bodyPr>
            <a:lstStyle/>
            <a:p>
              <a:pPr>
                <a:spcAft>
                  <a:spcPts val="600"/>
                </a:spcAft>
              </a:pPr>
              <a:r>
                <a:rPr lang="en-US" sz="1400" dirty="0" smtClean="0"/>
                <a:t>During refueling, at the pump or on the phone…</a:t>
              </a:r>
            </a:p>
          </p:txBody>
        </p:sp>
      </p:grpSp>
      <p:grpSp>
        <p:nvGrpSpPr>
          <p:cNvPr id="59" name="Group 58"/>
          <p:cNvGrpSpPr/>
          <p:nvPr/>
        </p:nvGrpSpPr>
        <p:grpSpPr>
          <a:xfrm>
            <a:off x="4319582" y="1600200"/>
            <a:ext cx="4638921" cy="4247065"/>
            <a:chOff x="4319582" y="1600200"/>
            <a:chExt cx="4638921" cy="4247065"/>
          </a:xfrm>
        </p:grpSpPr>
        <p:sp>
          <p:nvSpPr>
            <p:cNvPr id="15" name="Rectangle 14"/>
            <p:cNvSpPr/>
            <p:nvPr/>
          </p:nvSpPr>
          <p:spPr>
            <a:xfrm>
              <a:off x="7317607" y="3684605"/>
              <a:ext cx="1623580" cy="307777"/>
            </a:xfrm>
            <a:prstGeom prst="rect">
              <a:avLst/>
            </a:prstGeom>
          </p:spPr>
          <p:txBody>
            <a:bodyPr wrap="square">
              <a:spAutoFit/>
            </a:bodyPr>
            <a:lstStyle/>
            <a:p>
              <a:pPr algn="ctr">
                <a:spcAft>
                  <a:spcPts val="600"/>
                </a:spcAft>
              </a:pPr>
              <a:r>
                <a:rPr lang="en-US" sz="1400" dirty="0" smtClean="0"/>
                <a:t>Finish</a:t>
              </a:r>
            </a:p>
          </p:txBody>
        </p:sp>
        <p:grpSp>
          <p:nvGrpSpPr>
            <p:cNvPr id="23" name="Group 35"/>
            <p:cNvGrpSpPr>
              <a:grpSpLocks noChangeAspect="1"/>
            </p:cNvGrpSpPr>
            <p:nvPr/>
          </p:nvGrpSpPr>
          <p:grpSpPr>
            <a:xfrm>
              <a:off x="7300287" y="3953435"/>
              <a:ext cx="1658216" cy="914400"/>
              <a:chOff x="5143499" y="3979334"/>
              <a:chExt cx="3648075" cy="1981102"/>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3979334"/>
                <a:ext cx="3571875" cy="1971675"/>
              </a:xfrm>
              <a:prstGeom prst="rect">
                <a:avLst/>
              </a:prstGeom>
              <a:noFill/>
              <a:ln>
                <a:solidFill>
                  <a:srgbClr val="000000"/>
                </a:solidFill>
              </a:ln>
              <a:extLst>
                <a:ext uri="{909E8E84-426E-40DD-AFC4-6F175D3DCCD1}">
                  <a14:hiddenFill xmlns:a14="http://schemas.microsoft.com/office/drawing/2010/main">
                    <a:solidFill>
                      <a:schemeClr val="accent1"/>
                    </a:solidFill>
                  </a14:hiddenFill>
                </a:ext>
              </a:extLst>
            </p:spPr>
          </p:pic>
          <p:sp>
            <p:nvSpPr>
              <p:cNvPr id="17" name="Rectangle 16"/>
              <p:cNvSpPr/>
              <p:nvPr/>
            </p:nvSpPr>
            <p:spPr>
              <a:xfrm>
                <a:off x="5620628" y="4012144"/>
                <a:ext cx="2667000" cy="400090"/>
              </a:xfrm>
              <a:prstGeom prst="rect">
                <a:avLst/>
              </a:prstGeom>
            </p:spPr>
            <p:txBody>
              <a:bodyPr wrap="square">
                <a:spAutoFit/>
              </a:bodyPr>
              <a:lstStyle/>
              <a:p>
                <a:pPr>
                  <a:spcAft>
                    <a:spcPts val="600"/>
                  </a:spcAft>
                </a:pPr>
                <a:r>
                  <a:rPr lang="en-US" sz="600" dirty="0" smtClean="0"/>
                  <a:t>Thank you – Print Receipt?</a:t>
                </a:r>
              </a:p>
            </p:txBody>
          </p:sp>
          <p:pic>
            <p:nvPicPr>
              <p:cNvPr id="1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8526" y="4529726"/>
                <a:ext cx="16192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4857707"/>
                <a:ext cx="16192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a:xfrm>
                <a:off x="5655804" y="4406387"/>
                <a:ext cx="2306953" cy="400090"/>
              </a:xfrm>
              <a:prstGeom prst="rect">
                <a:avLst/>
              </a:prstGeom>
            </p:spPr>
            <p:txBody>
              <a:bodyPr wrap="square">
                <a:spAutoFit/>
              </a:bodyPr>
              <a:lstStyle/>
              <a:p>
                <a:r>
                  <a:rPr lang="en-US" sz="600" dirty="0" smtClean="0"/>
                  <a:t>Yes</a:t>
                </a:r>
                <a:endParaRPr lang="en-US" sz="600" dirty="0"/>
              </a:p>
            </p:txBody>
          </p:sp>
          <p:sp>
            <p:nvSpPr>
              <p:cNvPr id="22" name="Rectangle 21"/>
              <p:cNvSpPr/>
              <p:nvPr/>
            </p:nvSpPr>
            <p:spPr>
              <a:xfrm>
                <a:off x="5675147" y="4740433"/>
                <a:ext cx="2306953" cy="400090"/>
              </a:xfrm>
              <a:prstGeom prst="rect">
                <a:avLst/>
              </a:prstGeom>
            </p:spPr>
            <p:txBody>
              <a:bodyPr wrap="square">
                <a:spAutoFit/>
              </a:bodyPr>
              <a:lstStyle/>
              <a:p>
                <a:r>
                  <a:rPr lang="en-US" sz="600" dirty="0" smtClean="0"/>
                  <a:t>No</a:t>
                </a:r>
                <a:endParaRPr lang="en-US" sz="600" dirty="0"/>
              </a:p>
            </p:txBody>
          </p:sp>
          <p:sp>
            <p:nvSpPr>
              <p:cNvPr id="33" name="Rectangle 32"/>
              <p:cNvSpPr/>
              <p:nvPr/>
            </p:nvSpPr>
            <p:spPr>
              <a:xfrm>
                <a:off x="5143499" y="3988761"/>
                <a:ext cx="3648075" cy="1971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sp>
          <p:nvSpPr>
            <p:cNvPr id="41" name="Rectangle 40"/>
            <p:cNvSpPr/>
            <p:nvPr/>
          </p:nvSpPr>
          <p:spPr>
            <a:xfrm>
              <a:off x="7300287" y="4876800"/>
              <a:ext cx="1658216" cy="738664"/>
            </a:xfrm>
            <a:prstGeom prst="rect">
              <a:avLst/>
            </a:prstGeom>
          </p:spPr>
          <p:txBody>
            <a:bodyPr wrap="square">
              <a:spAutoFit/>
            </a:bodyPr>
            <a:lstStyle/>
            <a:p>
              <a:pPr algn="ctr">
                <a:spcAft>
                  <a:spcPts val="600"/>
                </a:spcAft>
              </a:pPr>
              <a:r>
                <a:rPr lang="en-US" sz="1400" dirty="0" smtClean="0"/>
                <a:t>Receipts will include EVA transactions</a:t>
              </a:r>
            </a:p>
          </p:txBody>
        </p:sp>
        <p:sp>
          <p:nvSpPr>
            <p:cNvPr id="36" name="TextBox 35"/>
            <p:cNvSpPr txBox="1"/>
            <p:nvPr/>
          </p:nvSpPr>
          <p:spPr>
            <a:xfrm>
              <a:off x="8645236" y="5477933"/>
              <a:ext cx="184666" cy="369332"/>
            </a:xfrm>
            <a:prstGeom prst="rect">
              <a:avLst/>
            </a:prstGeom>
            <a:noFill/>
          </p:spPr>
          <p:txBody>
            <a:bodyPr wrap="none" rtlCol="0">
              <a:spAutoFit/>
            </a:bodyPr>
            <a:lstStyle/>
            <a:p>
              <a:endParaRPr lang="en-US" dirty="0"/>
            </a:p>
          </p:txBody>
        </p:sp>
        <p:grpSp>
          <p:nvGrpSpPr>
            <p:cNvPr id="58" name="Group 57"/>
            <p:cNvGrpSpPr/>
            <p:nvPr/>
          </p:nvGrpSpPr>
          <p:grpSpPr>
            <a:xfrm>
              <a:off x="4319582" y="1600200"/>
              <a:ext cx="2583334" cy="4241601"/>
              <a:chOff x="4319582" y="1600200"/>
              <a:chExt cx="2583334" cy="4241601"/>
            </a:xfrm>
          </p:grpSpPr>
          <p:cxnSp>
            <p:nvCxnSpPr>
              <p:cNvPr id="39" name="Elbow Connector 38"/>
              <p:cNvCxnSpPr/>
              <p:nvPr/>
            </p:nvCxnSpPr>
            <p:spPr>
              <a:xfrm flipV="1">
                <a:off x="4319582" y="4408459"/>
                <a:ext cx="576022" cy="687"/>
              </a:xfrm>
              <a:prstGeom prst="bentConnector3">
                <a:avLst>
                  <a:gd name="adj1" fmla="val 50000"/>
                </a:avLst>
              </a:prstGeom>
              <a:ln>
                <a:headEnd type="none"/>
                <a:tailEnd type="triangle" w="lg" len="lg"/>
              </a:ln>
            </p:spPr>
            <p:style>
              <a:lnRef idx="1">
                <a:schemeClr val="accent1"/>
              </a:lnRef>
              <a:fillRef idx="0">
                <a:schemeClr val="accent1"/>
              </a:fillRef>
              <a:effectRef idx="0">
                <a:schemeClr val="accent1"/>
              </a:effectRef>
              <a:fontRef idx="minor">
                <a:schemeClr val="tx1"/>
              </a:fontRef>
            </p:style>
          </p:cxnSp>
          <p:grpSp>
            <p:nvGrpSpPr>
              <p:cNvPr id="35" name="Group 25"/>
              <p:cNvGrpSpPr/>
              <p:nvPr/>
            </p:nvGrpSpPr>
            <p:grpSpPr>
              <a:xfrm>
                <a:off x="4767503" y="1600200"/>
                <a:ext cx="2135413" cy="4241601"/>
                <a:chOff x="4800600" y="2085976"/>
                <a:chExt cx="2135413" cy="4241601"/>
              </a:xfrm>
            </p:grpSpPr>
            <p:sp>
              <p:nvSpPr>
                <p:cNvPr id="42" name="Rectangle 41"/>
                <p:cNvSpPr/>
                <p:nvPr/>
              </p:nvSpPr>
              <p:spPr>
                <a:xfrm>
                  <a:off x="4800600" y="2085976"/>
                  <a:ext cx="1447800" cy="307777"/>
                </a:xfrm>
                <a:prstGeom prst="rect">
                  <a:avLst/>
                </a:prstGeom>
              </p:spPr>
              <p:txBody>
                <a:bodyPr wrap="square">
                  <a:spAutoFit/>
                </a:bodyPr>
                <a:lstStyle/>
                <a:p>
                  <a:pPr>
                    <a:spcAft>
                      <a:spcPts val="600"/>
                    </a:spcAft>
                  </a:pPr>
                  <a:r>
                    <a:rPr lang="en-US" sz="1400" dirty="0" smtClean="0"/>
                    <a:t>On the phone:</a:t>
                  </a:r>
                </a:p>
              </p:txBody>
            </p:sp>
            <p:pic>
              <p:nvPicPr>
                <p:cNvPr id="48" name="Picture 1" descr="verdeva-app.png"/>
                <p:cNvPicPr>
                  <a:picLocks noChangeAspect="1"/>
                </p:cNvPicPr>
                <p:nvPr/>
              </p:nvPicPr>
              <p:blipFill>
                <a:blip r:embed="rId6" cstate="print"/>
                <a:srcRect/>
                <a:stretch>
                  <a:fillRect/>
                </a:stretch>
              </p:blipFill>
              <p:spPr bwMode="auto">
                <a:xfrm>
                  <a:off x="4876800" y="2438400"/>
                  <a:ext cx="2059213" cy="3889177"/>
                </a:xfrm>
                <a:prstGeom prst="rect">
                  <a:avLst/>
                </a:prstGeom>
                <a:noFill/>
                <a:ln w="9525">
                  <a:noFill/>
                  <a:miter lim="800000"/>
                  <a:headEnd/>
                  <a:tailEnd/>
                </a:ln>
              </p:spPr>
            </p:pic>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84203" y="2957512"/>
                  <a:ext cx="1542946"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cxnSp>
          <p:nvCxnSpPr>
            <p:cNvPr id="56" name="Elbow Connector 55"/>
            <p:cNvCxnSpPr>
              <a:endCxn id="33" idx="1"/>
            </p:cNvCxnSpPr>
            <p:nvPr/>
          </p:nvCxnSpPr>
          <p:spPr>
            <a:xfrm>
              <a:off x="6741585" y="4412810"/>
              <a:ext cx="558702" cy="1"/>
            </a:xfrm>
            <a:prstGeom prst="bentConnector3">
              <a:avLst>
                <a:gd name="adj1" fmla="val 50000"/>
              </a:avLst>
            </a:prstGeom>
            <a:ln>
              <a:headEnd type="none"/>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40263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dissolve">
                                      <p:cBhvr>
                                        <p:cTn id="1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EVA’s insurance offerings – other innovative features</a:t>
            </a:r>
            <a:endParaRPr lang="en-US" dirty="0"/>
          </a:p>
        </p:txBody>
      </p:sp>
      <p:sp>
        <p:nvSpPr>
          <p:cNvPr id="3" name="Content Placeholder 2"/>
          <p:cNvSpPr>
            <a:spLocks noGrp="1"/>
          </p:cNvSpPr>
          <p:nvPr>
            <p:ph idx="1"/>
          </p:nvPr>
        </p:nvSpPr>
        <p:spPr/>
        <p:txBody>
          <a:bodyPr>
            <a:normAutofit/>
          </a:bodyPr>
          <a:lstStyle/>
          <a:p>
            <a:pPr>
              <a:spcAft>
                <a:spcPts val="1200"/>
              </a:spcAft>
            </a:pPr>
            <a:r>
              <a:rPr lang="en-US" dirty="0" smtClean="0"/>
              <a:t>Convenient and captive consumer interaction at the pump or on the phone</a:t>
            </a:r>
          </a:p>
          <a:p>
            <a:pPr lvl="1">
              <a:spcAft>
                <a:spcPts val="600"/>
              </a:spcAft>
            </a:pPr>
            <a:r>
              <a:rPr lang="en-US" dirty="0" smtClean="0"/>
              <a:t>Payment reminders</a:t>
            </a:r>
          </a:p>
          <a:p>
            <a:pPr lvl="1">
              <a:spcAft>
                <a:spcPts val="600"/>
              </a:spcAft>
            </a:pPr>
            <a:r>
              <a:rPr lang="en-US" dirty="0" smtClean="0"/>
              <a:t>Innovative payment plans</a:t>
            </a:r>
          </a:p>
          <a:p>
            <a:pPr lvl="1">
              <a:spcAft>
                <a:spcPts val="600"/>
              </a:spcAft>
            </a:pPr>
            <a:r>
              <a:rPr lang="en-US" dirty="0" smtClean="0"/>
              <a:t>Temporary product options</a:t>
            </a:r>
          </a:p>
          <a:p>
            <a:pPr lvl="1">
              <a:spcAft>
                <a:spcPts val="600"/>
              </a:spcAft>
            </a:pPr>
            <a:r>
              <a:rPr lang="en-US" dirty="0" smtClean="0"/>
              <a:t>On-demand proof-of-coverage</a:t>
            </a:r>
          </a:p>
          <a:p>
            <a:pPr lvl="1">
              <a:spcAft>
                <a:spcPts val="600"/>
              </a:spcAft>
            </a:pPr>
            <a:r>
              <a:rPr lang="en-US" dirty="0" smtClean="0"/>
              <a:t>No-charge mileage verification and usage data</a:t>
            </a:r>
          </a:p>
        </p:txBody>
      </p:sp>
    </p:spTree>
    <p:extLst>
      <p:ext uri="{BB962C8B-B14F-4D97-AF65-F5344CB8AC3E}">
        <p14:creationId xmlns:p14="http://schemas.microsoft.com/office/powerpoint/2010/main" val="33132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EVA E-</a:t>
            </a:r>
            <a:r>
              <a:rPr lang="en-US" dirty="0" err="1" smtClean="0"/>
              <a:t>ZPay</a:t>
            </a:r>
            <a:r>
              <a:rPr lang="en-US" dirty="0" smtClean="0"/>
              <a:t> – one-touch convenience payment options</a:t>
            </a:r>
            <a:endParaRPr lang="en-US" dirty="0"/>
          </a:p>
        </p:txBody>
      </p:sp>
      <p:grpSp>
        <p:nvGrpSpPr>
          <p:cNvPr id="23" name="Group 22"/>
          <p:cNvGrpSpPr/>
          <p:nvPr/>
        </p:nvGrpSpPr>
        <p:grpSpPr>
          <a:xfrm>
            <a:off x="152400" y="2057400"/>
            <a:ext cx="1567103" cy="1141454"/>
            <a:chOff x="152400" y="2057400"/>
            <a:chExt cx="1567103" cy="1141454"/>
          </a:xfrm>
        </p:grpSpPr>
        <p:grpSp>
          <p:nvGrpSpPr>
            <p:cNvPr id="3" name="Group 34"/>
            <p:cNvGrpSpPr>
              <a:grpSpLocks noChangeAspect="1"/>
            </p:cNvGrpSpPr>
            <p:nvPr/>
          </p:nvGrpSpPr>
          <p:grpSpPr>
            <a:xfrm>
              <a:off x="152400" y="2334697"/>
              <a:ext cx="1567103" cy="864157"/>
              <a:chOff x="424390" y="2438400"/>
              <a:chExt cx="3648075" cy="1981200"/>
            </a:xfrm>
          </p:grpSpPr>
          <p:sp>
            <p:nvSpPr>
              <p:cNvPr id="27" name="Rectangle 26"/>
              <p:cNvSpPr/>
              <p:nvPr/>
            </p:nvSpPr>
            <p:spPr>
              <a:xfrm>
                <a:off x="424390" y="2438400"/>
                <a:ext cx="3648075" cy="1971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447925"/>
                <a:ext cx="3571875" cy="1971675"/>
              </a:xfrm>
              <a:prstGeom prst="rect">
                <a:avLst/>
              </a:prstGeom>
              <a:ln>
                <a:solidFill>
                  <a:srgbClr val="000000"/>
                </a:solidFill>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1077073" y="2471313"/>
                <a:ext cx="2306952" cy="423372"/>
              </a:xfrm>
              <a:prstGeom prst="rect">
                <a:avLst/>
              </a:prstGeom>
            </p:spPr>
            <p:txBody>
              <a:bodyPr wrap="square">
                <a:spAutoFit/>
              </a:bodyPr>
              <a:lstStyle/>
              <a:p>
                <a:pPr algn="ctr">
                  <a:spcAft>
                    <a:spcPts val="600"/>
                  </a:spcAft>
                </a:pPr>
                <a:r>
                  <a:rPr lang="en-US" sz="600" dirty="0" smtClean="0"/>
                  <a:t>Welcome</a:t>
                </a:r>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126" y="2988890"/>
                <a:ext cx="16192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126" y="3345329"/>
                <a:ext cx="16192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471" y="3673654"/>
                <a:ext cx="16192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943998" y="2877835"/>
                <a:ext cx="2306952" cy="423372"/>
              </a:xfrm>
              <a:prstGeom prst="rect">
                <a:avLst/>
              </a:prstGeom>
            </p:spPr>
            <p:txBody>
              <a:bodyPr wrap="square">
                <a:spAutoFit/>
              </a:bodyPr>
              <a:lstStyle/>
              <a:p>
                <a:r>
                  <a:rPr lang="en-US" sz="600" dirty="0" smtClean="0"/>
                  <a:t>Pay Inside</a:t>
                </a:r>
                <a:endParaRPr lang="en-US" sz="600" dirty="0"/>
              </a:p>
            </p:txBody>
          </p:sp>
          <p:sp>
            <p:nvSpPr>
              <p:cNvPr id="11" name="Rectangle 10"/>
              <p:cNvSpPr/>
              <p:nvPr/>
            </p:nvSpPr>
            <p:spPr>
              <a:xfrm>
                <a:off x="943998" y="3207855"/>
                <a:ext cx="2306952" cy="423372"/>
              </a:xfrm>
              <a:prstGeom prst="rect">
                <a:avLst/>
              </a:prstGeom>
            </p:spPr>
            <p:txBody>
              <a:bodyPr wrap="square">
                <a:spAutoFit/>
              </a:bodyPr>
              <a:lstStyle/>
              <a:p>
                <a:r>
                  <a:rPr lang="en-US" sz="600" dirty="0" smtClean="0"/>
                  <a:t>Pay Credit Here</a:t>
                </a:r>
                <a:endParaRPr lang="en-US" sz="600" dirty="0"/>
              </a:p>
            </p:txBody>
          </p:sp>
          <p:sp>
            <p:nvSpPr>
              <p:cNvPr id="12" name="Rectangle 11"/>
              <p:cNvSpPr/>
              <p:nvPr/>
            </p:nvSpPr>
            <p:spPr>
              <a:xfrm>
                <a:off x="944345" y="3576493"/>
                <a:ext cx="2306952" cy="423372"/>
              </a:xfrm>
              <a:prstGeom prst="rect">
                <a:avLst/>
              </a:prstGeom>
            </p:spPr>
            <p:txBody>
              <a:bodyPr wrap="square">
                <a:spAutoFit/>
              </a:bodyPr>
              <a:lstStyle/>
              <a:p>
                <a:r>
                  <a:rPr lang="en-US" sz="600" dirty="0" smtClean="0"/>
                  <a:t>Pay Debit Here</a:t>
                </a:r>
                <a:endParaRPr lang="en-US" sz="600" dirty="0"/>
              </a:p>
            </p:txBody>
          </p:sp>
        </p:grpSp>
        <p:sp>
          <p:nvSpPr>
            <p:cNvPr id="37" name="Rectangle 36"/>
            <p:cNvSpPr/>
            <p:nvPr/>
          </p:nvSpPr>
          <p:spPr>
            <a:xfrm>
              <a:off x="176418" y="2057400"/>
              <a:ext cx="1515654" cy="307777"/>
            </a:xfrm>
            <a:prstGeom prst="rect">
              <a:avLst/>
            </a:prstGeom>
          </p:spPr>
          <p:txBody>
            <a:bodyPr wrap="square">
              <a:spAutoFit/>
            </a:bodyPr>
            <a:lstStyle/>
            <a:p>
              <a:pPr algn="ctr">
                <a:spcAft>
                  <a:spcPts val="600"/>
                </a:spcAft>
              </a:pPr>
              <a:r>
                <a:rPr lang="en-US" sz="1400" dirty="0" smtClean="0"/>
                <a:t>Start</a:t>
              </a:r>
            </a:p>
          </p:txBody>
        </p:sp>
      </p:grpSp>
      <p:grpSp>
        <p:nvGrpSpPr>
          <p:cNvPr id="55" name="Group 54"/>
          <p:cNvGrpSpPr/>
          <p:nvPr/>
        </p:nvGrpSpPr>
        <p:grpSpPr>
          <a:xfrm>
            <a:off x="6781800" y="3837005"/>
            <a:ext cx="2176703" cy="1930859"/>
            <a:chOff x="6781800" y="3837005"/>
            <a:chExt cx="2176703" cy="1930859"/>
          </a:xfrm>
        </p:grpSpPr>
        <p:sp>
          <p:nvSpPr>
            <p:cNvPr id="15" name="Rectangle 14"/>
            <p:cNvSpPr/>
            <p:nvPr/>
          </p:nvSpPr>
          <p:spPr>
            <a:xfrm>
              <a:off x="7317607" y="3837005"/>
              <a:ext cx="1623580" cy="307777"/>
            </a:xfrm>
            <a:prstGeom prst="rect">
              <a:avLst/>
            </a:prstGeom>
          </p:spPr>
          <p:txBody>
            <a:bodyPr wrap="square">
              <a:spAutoFit/>
            </a:bodyPr>
            <a:lstStyle/>
            <a:p>
              <a:pPr algn="ctr">
                <a:spcAft>
                  <a:spcPts val="600"/>
                </a:spcAft>
              </a:pPr>
              <a:r>
                <a:rPr lang="en-US" sz="1400" dirty="0" smtClean="0"/>
                <a:t>Finish</a:t>
              </a:r>
            </a:p>
          </p:txBody>
        </p:sp>
        <p:grpSp>
          <p:nvGrpSpPr>
            <p:cNvPr id="13" name="Group 35"/>
            <p:cNvGrpSpPr>
              <a:grpSpLocks noChangeAspect="1"/>
            </p:cNvGrpSpPr>
            <p:nvPr/>
          </p:nvGrpSpPr>
          <p:grpSpPr>
            <a:xfrm>
              <a:off x="7300287" y="4105835"/>
              <a:ext cx="1658216" cy="914400"/>
              <a:chOff x="5143499" y="3979334"/>
              <a:chExt cx="3648075" cy="1981102"/>
            </a:xfrm>
          </p:grpSpPr>
          <p:pic>
            <p:nvPicPr>
              <p:cNvPr id="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3979334"/>
                <a:ext cx="3571875" cy="1971675"/>
              </a:xfrm>
              <a:prstGeom prst="rect">
                <a:avLst/>
              </a:prstGeom>
              <a:noFill/>
              <a:ln>
                <a:solidFill>
                  <a:srgbClr val="000000"/>
                </a:solidFill>
              </a:ln>
              <a:extLst>
                <a:ext uri="{909E8E84-426E-40DD-AFC4-6F175D3DCCD1}">
                  <a14:hiddenFill xmlns:a14="http://schemas.microsoft.com/office/drawing/2010/main">
                    <a:solidFill>
                      <a:schemeClr val="accent1"/>
                    </a:solidFill>
                  </a14:hiddenFill>
                </a:ext>
              </a:extLst>
            </p:spPr>
          </p:pic>
          <p:sp>
            <p:nvSpPr>
              <p:cNvPr id="17" name="Rectangle 16"/>
              <p:cNvSpPr/>
              <p:nvPr/>
            </p:nvSpPr>
            <p:spPr>
              <a:xfrm>
                <a:off x="5620628" y="4012144"/>
                <a:ext cx="2667000" cy="400090"/>
              </a:xfrm>
              <a:prstGeom prst="rect">
                <a:avLst/>
              </a:prstGeom>
            </p:spPr>
            <p:txBody>
              <a:bodyPr wrap="square">
                <a:spAutoFit/>
              </a:bodyPr>
              <a:lstStyle/>
              <a:p>
                <a:pPr>
                  <a:spcAft>
                    <a:spcPts val="600"/>
                  </a:spcAft>
                </a:pPr>
                <a:r>
                  <a:rPr lang="en-US" sz="600" dirty="0" smtClean="0"/>
                  <a:t>Thank you – Print Receipt?</a:t>
                </a:r>
              </a:p>
            </p:txBody>
          </p:sp>
          <p:pic>
            <p:nvPicPr>
              <p:cNvPr id="1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8526" y="4529726"/>
                <a:ext cx="16192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4857707"/>
                <a:ext cx="16192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a:xfrm>
                <a:off x="5655804" y="4406387"/>
                <a:ext cx="2306953" cy="400090"/>
              </a:xfrm>
              <a:prstGeom prst="rect">
                <a:avLst/>
              </a:prstGeom>
            </p:spPr>
            <p:txBody>
              <a:bodyPr wrap="square">
                <a:spAutoFit/>
              </a:bodyPr>
              <a:lstStyle/>
              <a:p>
                <a:r>
                  <a:rPr lang="en-US" sz="600" dirty="0" smtClean="0"/>
                  <a:t>Yes</a:t>
                </a:r>
                <a:endParaRPr lang="en-US" sz="600" dirty="0"/>
              </a:p>
            </p:txBody>
          </p:sp>
          <p:sp>
            <p:nvSpPr>
              <p:cNvPr id="22" name="Rectangle 21"/>
              <p:cNvSpPr/>
              <p:nvPr/>
            </p:nvSpPr>
            <p:spPr>
              <a:xfrm>
                <a:off x="5675147" y="4740433"/>
                <a:ext cx="2306953" cy="400090"/>
              </a:xfrm>
              <a:prstGeom prst="rect">
                <a:avLst/>
              </a:prstGeom>
            </p:spPr>
            <p:txBody>
              <a:bodyPr wrap="square">
                <a:spAutoFit/>
              </a:bodyPr>
              <a:lstStyle/>
              <a:p>
                <a:r>
                  <a:rPr lang="en-US" sz="600" dirty="0" smtClean="0"/>
                  <a:t>No</a:t>
                </a:r>
                <a:endParaRPr lang="en-US" sz="600" dirty="0"/>
              </a:p>
            </p:txBody>
          </p:sp>
          <p:sp>
            <p:nvSpPr>
              <p:cNvPr id="33" name="Rectangle 32"/>
              <p:cNvSpPr/>
              <p:nvPr/>
            </p:nvSpPr>
            <p:spPr>
              <a:xfrm>
                <a:off x="5143499" y="3988761"/>
                <a:ext cx="3648075" cy="1971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sp>
          <p:nvSpPr>
            <p:cNvPr id="41" name="Rectangle 40"/>
            <p:cNvSpPr/>
            <p:nvPr/>
          </p:nvSpPr>
          <p:spPr>
            <a:xfrm>
              <a:off x="7300287" y="5029200"/>
              <a:ext cx="1658216" cy="738664"/>
            </a:xfrm>
            <a:prstGeom prst="rect">
              <a:avLst/>
            </a:prstGeom>
          </p:spPr>
          <p:txBody>
            <a:bodyPr wrap="square">
              <a:spAutoFit/>
            </a:bodyPr>
            <a:lstStyle/>
            <a:p>
              <a:pPr algn="ctr">
                <a:spcAft>
                  <a:spcPts val="600"/>
                </a:spcAft>
              </a:pPr>
              <a:r>
                <a:rPr lang="en-US" sz="1400" dirty="0" smtClean="0"/>
                <a:t>Receipts will include </a:t>
              </a:r>
              <a:r>
                <a:rPr lang="en-US" sz="1400" smtClean="0"/>
                <a:t>EVA transactions</a:t>
              </a:r>
              <a:endParaRPr lang="en-US" sz="1400" dirty="0" smtClean="0"/>
            </a:p>
          </p:txBody>
        </p:sp>
        <p:cxnSp>
          <p:nvCxnSpPr>
            <p:cNvPr id="52" name="Elbow Connector 51"/>
            <p:cNvCxnSpPr>
              <a:endCxn id="16" idx="1"/>
            </p:cNvCxnSpPr>
            <p:nvPr/>
          </p:nvCxnSpPr>
          <p:spPr>
            <a:xfrm>
              <a:off x="6781800" y="4560859"/>
              <a:ext cx="535806" cy="1"/>
            </a:xfrm>
            <a:prstGeom prst="bentConnector3">
              <a:avLst>
                <a:gd name="adj1" fmla="val 50000"/>
              </a:avLst>
            </a:prstGeom>
            <a:ln>
              <a:headEnd type="none"/>
              <a:tailEnd type="triangle" w="lg" len="lg"/>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652703" y="3198855"/>
            <a:ext cx="3648075" cy="2363738"/>
            <a:chOff x="652703" y="3198855"/>
            <a:chExt cx="3648075" cy="2363738"/>
          </a:xfrm>
        </p:grpSpPr>
        <p:cxnSp>
          <p:nvCxnSpPr>
            <p:cNvPr id="14" name="Elbow Connector 13"/>
            <p:cNvCxnSpPr>
              <a:stCxn id="5" idx="2"/>
              <a:endCxn id="28" idx="1"/>
            </p:cNvCxnSpPr>
            <p:nvPr/>
          </p:nvCxnSpPr>
          <p:spPr>
            <a:xfrm rot="5400000">
              <a:off x="135682" y="3753977"/>
              <a:ext cx="1353120" cy="242875"/>
            </a:xfrm>
            <a:prstGeom prst="bentConnector4">
              <a:avLst>
                <a:gd name="adj1" fmla="val 13009"/>
                <a:gd name="adj2" fmla="val 194122"/>
              </a:avLst>
            </a:prstGeom>
            <a:ln>
              <a:headEnd type="none"/>
              <a:tailEnd type="triangle" w="lg" len="lg"/>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652703" y="3257067"/>
              <a:ext cx="3648075" cy="2305526"/>
              <a:chOff x="652703" y="3257067"/>
              <a:chExt cx="3648075" cy="2305526"/>
            </a:xfrm>
          </p:grpSpPr>
          <p:sp>
            <p:nvSpPr>
              <p:cNvPr id="25" name="Rectangle 24"/>
              <p:cNvSpPr/>
              <p:nvPr/>
            </p:nvSpPr>
            <p:spPr>
              <a:xfrm>
                <a:off x="690804" y="3257067"/>
                <a:ext cx="3571875" cy="307777"/>
              </a:xfrm>
              <a:prstGeom prst="rect">
                <a:avLst/>
              </a:prstGeom>
            </p:spPr>
            <p:txBody>
              <a:bodyPr wrap="square">
                <a:spAutoFit/>
              </a:bodyPr>
              <a:lstStyle/>
              <a:p>
                <a:pPr algn="ctr">
                  <a:spcAft>
                    <a:spcPts val="600"/>
                  </a:spcAft>
                </a:pPr>
                <a:r>
                  <a:rPr lang="en-US" sz="1400" dirty="0" smtClean="0"/>
                  <a:t>At the pump:</a:t>
                </a:r>
              </a:p>
            </p:txBody>
          </p:sp>
          <p:grpSp>
            <p:nvGrpSpPr>
              <p:cNvPr id="21" name="Group 25"/>
              <p:cNvGrpSpPr/>
              <p:nvPr/>
            </p:nvGrpSpPr>
            <p:grpSpPr>
              <a:xfrm>
                <a:off x="652703" y="3550915"/>
                <a:ext cx="3648075" cy="2011678"/>
                <a:chOff x="5143499" y="3979334"/>
                <a:chExt cx="3648075" cy="1981102"/>
              </a:xfrm>
            </p:grpSpPr>
            <p:pic>
              <p:nvPicPr>
                <p:cNvPr id="2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3979334"/>
                  <a:ext cx="3571875" cy="1971675"/>
                </a:xfrm>
                <a:prstGeom prst="rect">
                  <a:avLst/>
                </a:prstGeom>
                <a:noFill/>
                <a:ln>
                  <a:solidFill>
                    <a:srgbClr val="000000"/>
                  </a:solidFill>
                </a:ln>
                <a:extLst>
                  <a:ext uri="{909E8E84-426E-40DD-AFC4-6F175D3DCCD1}">
                    <a14:hiddenFill xmlns:a14="http://schemas.microsoft.com/office/drawing/2010/main">
                      <a:solidFill>
                        <a:schemeClr val="accent1"/>
                      </a:solidFill>
                    </a14:hiddenFill>
                  </a:ext>
                </a:extLst>
              </p:spPr>
            </p:pic>
            <p:sp>
              <p:nvSpPr>
                <p:cNvPr id="29" name="Rectangle 28"/>
                <p:cNvSpPr/>
                <p:nvPr/>
              </p:nvSpPr>
              <p:spPr>
                <a:xfrm>
                  <a:off x="5582803" y="4012145"/>
                  <a:ext cx="2743199" cy="894140"/>
                </a:xfrm>
                <a:prstGeom prst="rect">
                  <a:avLst/>
                </a:prstGeom>
              </p:spPr>
              <p:txBody>
                <a:bodyPr wrap="square">
                  <a:spAutoFit/>
                </a:bodyPr>
                <a:lstStyle/>
                <a:p>
                  <a:pPr algn="ctr">
                    <a:spcAft>
                      <a:spcPts val="600"/>
                    </a:spcAft>
                  </a:pPr>
                  <a:r>
                    <a:rPr lang="en-US" sz="1200" dirty="0" smtClean="0"/>
                    <a:t>EVA update: Your 2013 Ford Mustang insurance payment is </a:t>
                  </a:r>
                  <a:r>
                    <a:rPr lang="en-US" sz="1200" dirty="0"/>
                    <a:t>due</a:t>
                  </a:r>
                  <a:r>
                    <a:rPr lang="en-US" sz="1200" dirty="0" smtClean="0"/>
                    <a:t>. </a:t>
                  </a:r>
                </a:p>
                <a:p>
                  <a:pPr algn="ctr">
                    <a:spcAft>
                      <a:spcPts val="600"/>
                    </a:spcAft>
                  </a:pPr>
                  <a:r>
                    <a:rPr lang="en-US" sz="1200" dirty="0" smtClean="0"/>
                    <a:t>Pay $70 premium payment now? (Receipt will print.)</a:t>
                  </a:r>
                </a:p>
              </p:txBody>
            </p:sp>
            <p:pic>
              <p:nvPicPr>
                <p:cNvPr id="3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8526" y="5263954"/>
                  <a:ext cx="16192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5591936"/>
                  <a:ext cx="16192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Rectangle 31"/>
                <p:cNvSpPr/>
                <p:nvPr/>
              </p:nvSpPr>
              <p:spPr>
                <a:xfrm>
                  <a:off x="5791200" y="5197761"/>
                  <a:ext cx="2306952" cy="307777"/>
                </a:xfrm>
                <a:prstGeom prst="rect">
                  <a:avLst/>
                </a:prstGeom>
              </p:spPr>
              <p:txBody>
                <a:bodyPr wrap="square">
                  <a:spAutoFit/>
                </a:bodyPr>
                <a:lstStyle/>
                <a:p>
                  <a:r>
                    <a:rPr lang="en-US" sz="1400" dirty="0" smtClean="0"/>
                    <a:t>Ok</a:t>
                  </a:r>
                  <a:endParaRPr lang="en-US" sz="1400" dirty="0"/>
                </a:p>
              </p:txBody>
            </p:sp>
            <p:sp>
              <p:nvSpPr>
                <p:cNvPr id="34" name="Rectangle 33"/>
                <p:cNvSpPr/>
                <p:nvPr/>
              </p:nvSpPr>
              <p:spPr>
                <a:xfrm>
                  <a:off x="5791200" y="5512758"/>
                  <a:ext cx="2306952" cy="307777"/>
                </a:xfrm>
                <a:prstGeom prst="rect">
                  <a:avLst/>
                </a:prstGeom>
              </p:spPr>
              <p:txBody>
                <a:bodyPr wrap="square">
                  <a:spAutoFit/>
                </a:bodyPr>
                <a:lstStyle/>
                <a:p>
                  <a:r>
                    <a:rPr lang="en-US" sz="1400" dirty="0" smtClean="0"/>
                    <a:t>Not now</a:t>
                  </a:r>
                  <a:endParaRPr lang="en-US" sz="1400" dirty="0"/>
                </a:p>
              </p:txBody>
            </p:sp>
            <p:sp>
              <p:nvSpPr>
                <p:cNvPr id="38" name="Rectangle 37"/>
                <p:cNvSpPr/>
                <p:nvPr/>
              </p:nvSpPr>
              <p:spPr>
                <a:xfrm>
                  <a:off x="5143499" y="3988761"/>
                  <a:ext cx="3648075" cy="1971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3" name="Rectangle 42"/>
          <p:cNvSpPr/>
          <p:nvPr/>
        </p:nvSpPr>
        <p:spPr>
          <a:xfrm>
            <a:off x="2371966" y="2590800"/>
            <a:ext cx="2243137" cy="523220"/>
          </a:xfrm>
          <a:prstGeom prst="rect">
            <a:avLst/>
          </a:prstGeom>
        </p:spPr>
        <p:txBody>
          <a:bodyPr wrap="square">
            <a:spAutoFit/>
          </a:bodyPr>
          <a:lstStyle/>
          <a:p>
            <a:pPr>
              <a:spcAft>
                <a:spcPts val="600"/>
              </a:spcAft>
            </a:pPr>
            <a:r>
              <a:rPr lang="en-US" sz="1400" dirty="0" smtClean="0"/>
              <a:t>During refueling, at the pump or on the phone…</a:t>
            </a:r>
          </a:p>
        </p:txBody>
      </p:sp>
      <p:grpSp>
        <p:nvGrpSpPr>
          <p:cNvPr id="54" name="Group 53"/>
          <p:cNvGrpSpPr/>
          <p:nvPr/>
        </p:nvGrpSpPr>
        <p:grpSpPr>
          <a:xfrm>
            <a:off x="4300778" y="1676400"/>
            <a:ext cx="2602138" cy="4270177"/>
            <a:chOff x="4300778" y="1676400"/>
            <a:chExt cx="2602138" cy="4270177"/>
          </a:xfrm>
        </p:grpSpPr>
        <p:cxnSp>
          <p:nvCxnSpPr>
            <p:cNvPr id="39" name="Elbow Connector 38"/>
            <p:cNvCxnSpPr>
              <a:stCxn id="38" idx="3"/>
            </p:cNvCxnSpPr>
            <p:nvPr/>
          </p:nvCxnSpPr>
          <p:spPr>
            <a:xfrm>
              <a:off x="4300778" y="4561540"/>
              <a:ext cx="576022" cy="1835"/>
            </a:xfrm>
            <a:prstGeom prst="bentConnector3">
              <a:avLst>
                <a:gd name="adj1" fmla="val 50000"/>
              </a:avLst>
            </a:prstGeom>
            <a:ln>
              <a:headEnd type="none"/>
              <a:tailEnd type="triangle" w="lg" len="lg"/>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4767503" y="1676400"/>
              <a:ext cx="2135413" cy="4270177"/>
              <a:chOff x="4767503" y="1676400"/>
              <a:chExt cx="2135413" cy="4270177"/>
            </a:xfrm>
          </p:grpSpPr>
          <p:pic>
            <p:nvPicPr>
              <p:cNvPr id="44" name="Picture 1" descr="verdeva-app.png"/>
              <p:cNvPicPr>
                <a:picLocks noChangeAspect="1"/>
              </p:cNvPicPr>
              <p:nvPr/>
            </p:nvPicPr>
            <p:blipFill>
              <a:blip r:embed="rId5" cstate="print"/>
              <a:srcRect/>
              <a:stretch>
                <a:fillRect/>
              </a:stretch>
            </p:blipFill>
            <p:spPr bwMode="auto">
              <a:xfrm>
                <a:off x="4843703" y="2057400"/>
                <a:ext cx="2059213" cy="3889177"/>
              </a:xfrm>
              <a:prstGeom prst="rect">
                <a:avLst/>
              </a:prstGeom>
              <a:noFill/>
              <a:ln w="9525">
                <a:noFill/>
                <a:miter lim="800000"/>
                <a:headEnd/>
                <a:tailEnd/>
              </a:ln>
            </p:spPr>
          </p:pic>
          <p:sp>
            <p:nvSpPr>
              <p:cNvPr id="42" name="Rectangle 41"/>
              <p:cNvSpPr/>
              <p:nvPr/>
            </p:nvSpPr>
            <p:spPr>
              <a:xfrm>
                <a:off x="4767503" y="1676400"/>
                <a:ext cx="1447800" cy="307777"/>
              </a:xfrm>
              <a:prstGeom prst="rect">
                <a:avLst/>
              </a:prstGeom>
            </p:spPr>
            <p:txBody>
              <a:bodyPr wrap="square">
                <a:spAutoFit/>
              </a:bodyPr>
              <a:lstStyle/>
              <a:p>
                <a:pPr>
                  <a:spcAft>
                    <a:spcPts val="600"/>
                  </a:spcAft>
                </a:pPr>
                <a:r>
                  <a:rPr lang="en-US" sz="1400" dirty="0" smtClean="0"/>
                  <a:t>On the phone:</a:t>
                </a:r>
              </a:p>
            </p:txBody>
          </p:sp>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52007" y="2590800"/>
                <a:ext cx="1542946"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TextBox 35"/>
              <p:cNvSpPr txBox="1"/>
              <p:nvPr/>
            </p:nvSpPr>
            <p:spPr>
              <a:xfrm>
                <a:off x="5324947" y="2963738"/>
                <a:ext cx="1143000" cy="882320"/>
              </a:xfrm>
              <a:prstGeom prst="rect">
                <a:avLst/>
              </a:prstGeom>
              <a:solidFill>
                <a:srgbClr val="FFFF99"/>
              </a:solidFill>
            </p:spPr>
            <p:txBody>
              <a:bodyPr wrap="square" lIns="45720" tIns="0" rIns="0" bIns="0">
                <a:noAutofit/>
              </a:bodyPr>
              <a:lstStyle>
                <a:defPPr>
                  <a:defRPr lang="en-US"/>
                </a:defPPr>
                <a:lvl1pPr algn="ctr">
                  <a:spcAft>
                    <a:spcPts val="600"/>
                  </a:spcAft>
                  <a:defRPr sz="900"/>
                </a:lvl1pPr>
              </a:lstStyle>
              <a:p>
                <a:pPr algn="l"/>
                <a:r>
                  <a:rPr lang="en-US" sz="800" b="1" dirty="0" smtClean="0">
                    <a:solidFill>
                      <a:srgbClr val="0070C0"/>
                    </a:solidFill>
                  </a:rPr>
                  <a:t>EVA</a:t>
                </a:r>
                <a:r>
                  <a:rPr lang="en-US" sz="800" dirty="0" smtClean="0"/>
                  <a:t>: </a:t>
                </a:r>
                <a:r>
                  <a:rPr lang="en-US" sz="800" dirty="0"/>
                  <a:t>Your 2013 Ford Mustang insurance payment is due. </a:t>
                </a:r>
                <a:endParaRPr lang="en-US" sz="800" dirty="0" smtClean="0"/>
              </a:p>
              <a:p>
                <a:pPr algn="l"/>
                <a:r>
                  <a:rPr lang="en-US" sz="800" dirty="0" smtClean="0"/>
                  <a:t>Pay </a:t>
                </a:r>
                <a:r>
                  <a:rPr lang="en-US" sz="800" dirty="0"/>
                  <a:t>$70 premium payment now? (Receipt will </a:t>
                </a:r>
                <a:r>
                  <a:rPr lang="en-US" sz="800" dirty="0" smtClean="0"/>
                  <a:t>be emailed.)</a:t>
                </a:r>
                <a:endParaRPr lang="en-US" sz="800" dirty="0"/>
              </a:p>
            </p:txBody>
          </p:sp>
          <p:sp>
            <p:nvSpPr>
              <p:cNvPr id="46" name="TextBox 45"/>
              <p:cNvSpPr txBox="1"/>
              <p:nvPr/>
            </p:nvSpPr>
            <p:spPr>
              <a:xfrm>
                <a:off x="5323446" y="4210036"/>
                <a:ext cx="1143000" cy="310275"/>
              </a:xfrm>
              <a:prstGeom prst="rect">
                <a:avLst/>
              </a:prstGeom>
              <a:solidFill>
                <a:srgbClr val="FFFF99"/>
              </a:solidFill>
            </p:spPr>
            <p:txBody>
              <a:bodyPr wrap="square" lIns="45720" tIns="0" rIns="0" bIns="0">
                <a:noAutofit/>
              </a:bodyPr>
              <a:lstStyle>
                <a:defPPr>
                  <a:defRPr lang="en-US"/>
                </a:defPPr>
                <a:lvl1pPr algn="ctr">
                  <a:spcAft>
                    <a:spcPts val="600"/>
                  </a:spcAft>
                  <a:defRPr sz="900"/>
                </a:lvl1pPr>
              </a:lstStyle>
              <a:p>
                <a:pPr algn="l"/>
                <a:r>
                  <a:rPr lang="en-US" sz="800" dirty="0" smtClean="0"/>
                  <a:t>Your message was processed successfully</a:t>
                </a:r>
                <a:endParaRPr lang="en-US" sz="800" dirty="0"/>
              </a:p>
            </p:txBody>
          </p:sp>
        </p:grpSp>
      </p:grpSp>
    </p:spTree>
    <p:extLst>
      <p:ext uri="{BB962C8B-B14F-4D97-AF65-F5344CB8AC3E}">
        <p14:creationId xmlns:p14="http://schemas.microsoft.com/office/powerpoint/2010/main" val="1824767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dissolve">
                                      <p:cBhvr>
                                        <p:cTn id="10" dur="5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dissolve">
                                      <p:cBhvr>
                                        <p:cTn id="15" dur="500"/>
                                        <p:tgtEl>
                                          <p:spTgt spid="4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dissolve">
                                      <p:cBhvr>
                                        <p:cTn id="20" dur="500"/>
                                        <p:tgtEl>
                                          <p:spTgt spid="54"/>
                                        </p:tgtEl>
                                      </p:cBhvr>
                                    </p:animEffect>
                                  </p:childTnLst>
                                </p:cTn>
                              </p:par>
                              <p:par>
                                <p:cTn id="21" presetID="9" presetClass="entr" presetSubtype="0"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dissolve">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EVA E-</a:t>
            </a:r>
            <a:r>
              <a:rPr lang="en-US" dirty="0" err="1"/>
              <a:t>ZPay</a:t>
            </a:r>
            <a:r>
              <a:rPr lang="en-US" dirty="0"/>
              <a:t> – one-touch convenience payment options</a:t>
            </a:r>
          </a:p>
        </p:txBody>
      </p:sp>
      <p:grpSp>
        <p:nvGrpSpPr>
          <p:cNvPr id="23" name="Group 22"/>
          <p:cNvGrpSpPr/>
          <p:nvPr/>
        </p:nvGrpSpPr>
        <p:grpSpPr>
          <a:xfrm>
            <a:off x="152400" y="2057400"/>
            <a:ext cx="1567103" cy="1141454"/>
            <a:chOff x="152400" y="2057400"/>
            <a:chExt cx="1567103" cy="1141454"/>
          </a:xfrm>
        </p:grpSpPr>
        <p:grpSp>
          <p:nvGrpSpPr>
            <p:cNvPr id="3" name="Group 34"/>
            <p:cNvGrpSpPr>
              <a:grpSpLocks noChangeAspect="1"/>
            </p:cNvGrpSpPr>
            <p:nvPr/>
          </p:nvGrpSpPr>
          <p:grpSpPr>
            <a:xfrm>
              <a:off x="152400" y="2334697"/>
              <a:ext cx="1567103" cy="864157"/>
              <a:chOff x="424390" y="2438400"/>
              <a:chExt cx="3648075" cy="1981200"/>
            </a:xfrm>
          </p:grpSpPr>
          <p:sp>
            <p:nvSpPr>
              <p:cNvPr id="27" name="Rectangle 26"/>
              <p:cNvSpPr/>
              <p:nvPr/>
            </p:nvSpPr>
            <p:spPr>
              <a:xfrm>
                <a:off x="424390" y="2438400"/>
                <a:ext cx="3648075" cy="1971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447925"/>
                <a:ext cx="3571875" cy="1971675"/>
              </a:xfrm>
              <a:prstGeom prst="rect">
                <a:avLst/>
              </a:prstGeom>
              <a:ln>
                <a:solidFill>
                  <a:srgbClr val="000000"/>
                </a:solidFill>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1077073" y="2471313"/>
                <a:ext cx="2306952" cy="423372"/>
              </a:xfrm>
              <a:prstGeom prst="rect">
                <a:avLst/>
              </a:prstGeom>
            </p:spPr>
            <p:txBody>
              <a:bodyPr wrap="square">
                <a:spAutoFit/>
              </a:bodyPr>
              <a:lstStyle/>
              <a:p>
                <a:pPr algn="ctr">
                  <a:spcAft>
                    <a:spcPts val="600"/>
                  </a:spcAft>
                </a:pPr>
                <a:r>
                  <a:rPr lang="en-US" sz="600" dirty="0" smtClean="0"/>
                  <a:t>Welcome</a:t>
                </a:r>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126" y="2988890"/>
                <a:ext cx="16192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126" y="3345329"/>
                <a:ext cx="16192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471" y="3673654"/>
                <a:ext cx="16192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943998" y="2877835"/>
                <a:ext cx="2306952" cy="423372"/>
              </a:xfrm>
              <a:prstGeom prst="rect">
                <a:avLst/>
              </a:prstGeom>
            </p:spPr>
            <p:txBody>
              <a:bodyPr wrap="square">
                <a:spAutoFit/>
              </a:bodyPr>
              <a:lstStyle/>
              <a:p>
                <a:r>
                  <a:rPr lang="en-US" sz="600" dirty="0" smtClean="0"/>
                  <a:t>Pay Inside</a:t>
                </a:r>
                <a:endParaRPr lang="en-US" sz="600" dirty="0"/>
              </a:p>
            </p:txBody>
          </p:sp>
          <p:sp>
            <p:nvSpPr>
              <p:cNvPr id="11" name="Rectangle 10"/>
              <p:cNvSpPr/>
              <p:nvPr/>
            </p:nvSpPr>
            <p:spPr>
              <a:xfrm>
                <a:off x="943998" y="3207855"/>
                <a:ext cx="2306952" cy="423372"/>
              </a:xfrm>
              <a:prstGeom prst="rect">
                <a:avLst/>
              </a:prstGeom>
            </p:spPr>
            <p:txBody>
              <a:bodyPr wrap="square">
                <a:spAutoFit/>
              </a:bodyPr>
              <a:lstStyle/>
              <a:p>
                <a:r>
                  <a:rPr lang="en-US" sz="600" dirty="0" smtClean="0"/>
                  <a:t>Pay Credit Here</a:t>
                </a:r>
                <a:endParaRPr lang="en-US" sz="600" dirty="0"/>
              </a:p>
            </p:txBody>
          </p:sp>
          <p:sp>
            <p:nvSpPr>
              <p:cNvPr id="12" name="Rectangle 11"/>
              <p:cNvSpPr/>
              <p:nvPr/>
            </p:nvSpPr>
            <p:spPr>
              <a:xfrm>
                <a:off x="944345" y="3576493"/>
                <a:ext cx="2306952" cy="423372"/>
              </a:xfrm>
              <a:prstGeom prst="rect">
                <a:avLst/>
              </a:prstGeom>
            </p:spPr>
            <p:txBody>
              <a:bodyPr wrap="square">
                <a:spAutoFit/>
              </a:bodyPr>
              <a:lstStyle/>
              <a:p>
                <a:r>
                  <a:rPr lang="en-US" sz="600" dirty="0" smtClean="0"/>
                  <a:t>Pay Debit Here</a:t>
                </a:r>
                <a:endParaRPr lang="en-US" sz="600" dirty="0"/>
              </a:p>
            </p:txBody>
          </p:sp>
        </p:grpSp>
        <p:sp>
          <p:nvSpPr>
            <p:cNvPr id="37" name="Rectangle 36"/>
            <p:cNvSpPr/>
            <p:nvPr/>
          </p:nvSpPr>
          <p:spPr>
            <a:xfrm>
              <a:off x="176418" y="2057400"/>
              <a:ext cx="1515654" cy="307777"/>
            </a:xfrm>
            <a:prstGeom prst="rect">
              <a:avLst/>
            </a:prstGeom>
          </p:spPr>
          <p:txBody>
            <a:bodyPr wrap="square">
              <a:spAutoFit/>
            </a:bodyPr>
            <a:lstStyle/>
            <a:p>
              <a:pPr algn="ctr">
                <a:spcAft>
                  <a:spcPts val="600"/>
                </a:spcAft>
              </a:pPr>
              <a:r>
                <a:rPr lang="en-US" sz="1400" dirty="0" smtClean="0"/>
                <a:t>Start</a:t>
              </a:r>
            </a:p>
          </p:txBody>
        </p:sp>
      </p:grpSp>
      <p:grpSp>
        <p:nvGrpSpPr>
          <p:cNvPr id="26" name="Group 25"/>
          <p:cNvGrpSpPr/>
          <p:nvPr/>
        </p:nvGrpSpPr>
        <p:grpSpPr>
          <a:xfrm>
            <a:off x="4300778" y="3837005"/>
            <a:ext cx="4657725" cy="1930859"/>
            <a:chOff x="4300778" y="3837005"/>
            <a:chExt cx="4657725" cy="1930859"/>
          </a:xfrm>
        </p:grpSpPr>
        <p:sp>
          <p:nvSpPr>
            <p:cNvPr id="15" name="Rectangle 14"/>
            <p:cNvSpPr/>
            <p:nvPr/>
          </p:nvSpPr>
          <p:spPr>
            <a:xfrm>
              <a:off x="7317607" y="3837005"/>
              <a:ext cx="1623580" cy="307777"/>
            </a:xfrm>
            <a:prstGeom prst="rect">
              <a:avLst/>
            </a:prstGeom>
          </p:spPr>
          <p:txBody>
            <a:bodyPr wrap="square">
              <a:spAutoFit/>
            </a:bodyPr>
            <a:lstStyle/>
            <a:p>
              <a:pPr algn="ctr">
                <a:spcAft>
                  <a:spcPts val="600"/>
                </a:spcAft>
              </a:pPr>
              <a:r>
                <a:rPr lang="en-US" sz="1400" dirty="0" smtClean="0"/>
                <a:t>Finish</a:t>
              </a:r>
            </a:p>
          </p:txBody>
        </p:sp>
        <p:grpSp>
          <p:nvGrpSpPr>
            <p:cNvPr id="13" name="Group 35"/>
            <p:cNvGrpSpPr>
              <a:grpSpLocks noChangeAspect="1"/>
            </p:cNvGrpSpPr>
            <p:nvPr/>
          </p:nvGrpSpPr>
          <p:grpSpPr>
            <a:xfrm>
              <a:off x="7300287" y="4105835"/>
              <a:ext cx="1658216" cy="914400"/>
              <a:chOff x="5143499" y="3979334"/>
              <a:chExt cx="3648075" cy="1981102"/>
            </a:xfrm>
          </p:grpSpPr>
          <p:pic>
            <p:nvPicPr>
              <p:cNvPr id="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3979334"/>
                <a:ext cx="3571875" cy="1971675"/>
              </a:xfrm>
              <a:prstGeom prst="rect">
                <a:avLst/>
              </a:prstGeom>
              <a:noFill/>
              <a:ln>
                <a:solidFill>
                  <a:srgbClr val="000000"/>
                </a:solidFill>
              </a:ln>
              <a:extLst>
                <a:ext uri="{909E8E84-426E-40DD-AFC4-6F175D3DCCD1}">
                  <a14:hiddenFill xmlns:a14="http://schemas.microsoft.com/office/drawing/2010/main">
                    <a:solidFill>
                      <a:schemeClr val="accent1"/>
                    </a:solidFill>
                  </a14:hiddenFill>
                </a:ext>
              </a:extLst>
            </p:spPr>
          </p:pic>
          <p:sp>
            <p:nvSpPr>
              <p:cNvPr id="17" name="Rectangle 16"/>
              <p:cNvSpPr/>
              <p:nvPr/>
            </p:nvSpPr>
            <p:spPr>
              <a:xfrm>
                <a:off x="5620628" y="4012144"/>
                <a:ext cx="2667000" cy="400090"/>
              </a:xfrm>
              <a:prstGeom prst="rect">
                <a:avLst/>
              </a:prstGeom>
            </p:spPr>
            <p:txBody>
              <a:bodyPr wrap="square">
                <a:spAutoFit/>
              </a:bodyPr>
              <a:lstStyle/>
              <a:p>
                <a:pPr>
                  <a:spcAft>
                    <a:spcPts val="600"/>
                  </a:spcAft>
                </a:pPr>
                <a:r>
                  <a:rPr lang="en-US" sz="600" dirty="0" smtClean="0"/>
                  <a:t>Thank you – Print Receipt?</a:t>
                </a:r>
              </a:p>
            </p:txBody>
          </p:sp>
          <p:pic>
            <p:nvPicPr>
              <p:cNvPr id="1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8526" y="4529726"/>
                <a:ext cx="16192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4857707"/>
                <a:ext cx="16192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a:xfrm>
                <a:off x="5655804" y="4406387"/>
                <a:ext cx="2306953" cy="400090"/>
              </a:xfrm>
              <a:prstGeom prst="rect">
                <a:avLst/>
              </a:prstGeom>
            </p:spPr>
            <p:txBody>
              <a:bodyPr wrap="square">
                <a:spAutoFit/>
              </a:bodyPr>
              <a:lstStyle/>
              <a:p>
                <a:r>
                  <a:rPr lang="en-US" sz="600" dirty="0" smtClean="0"/>
                  <a:t>Yes</a:t>
                </a:r>
                <a:endParaRPr lang="en-US" sz="600" dirty="0"/>
              </a:p>
            </p:txBody>
          </p:sp>
          <p:sp>
            <p:nvSpPr>
              <p:cNvPr id="22" name="Rectangle 21"/>
              <p:cNvSpPr/>
              <p:nvPr/>
            </p:nvSpPr>
            <p:spPr>
              <a:xfrm>
                <a:off x="5675147" y="4740433"/>
                <a:ext cx="2306953" cy="400090"/>
              </a:xfrm>
              <a:prstGeom prst="rect">
                <a:avLst/>
              </a:prstGeom>
            </p:spPr>
            <p:txBody>
              <a:bodyPr wrap="square">
                <a:spAutoFit/>
              </a:bodyPr>
              <a:lstStyle/>
              <a:p>
                <a:r>
                  <a:rPr lang="en-US" sz="600" dirty="0" smtClean="0"/>
                  <a:t>No</a:t>
                </a:r>
                <a:endParaRPr lang="en-US" sz="600" dirty="0"/>
              </a:p>
            </p:txBody>
          </p:sp>
          <p:sp>
            <p:nvSpPr>
              <p:cNvPr id="33" name="Rectangle 32"/>
              <p:cNvSpPr/>
              <p:nvPr/>
            </p:nvSpPr>
            <p:spPr>
              <a:xfrm>
                <a:off x="5143499" y="3988761"/>
                <a:ext cx="3648075" cy="1971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cxnSp>
          <p:nvCxnSpPr>
            <p:cNvPr id="39" name="Elbow Connector 38"/>
            <p:cNvCxnSpPr>
              <a:stCxn id="38" idx="3"/>
              <a:endCxn id="16" idx="1"/>
            </p:cNvCxnSpPr>
            <p:nvPr/>
          </p:nvCxnSpPr>
          <p:spPr>
            <a:xfrm flipV="1">
              <a:off x="4300778" y="4560860"/>
              <a:ext cx="3016828" cy="687"/>
            </a:xfrm>
            <a:prstGeom prst="bentConnector3">
              <a:avLst>
                <a:gd name="adj1" fmla="val 50000"/>
              </a:avLst>
            </a:prstGeom>
            <a:ln>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7300287" y="5029200"/>
              <a:ext cx="1658216" cy="738664"/>
            </a:xfrm>
            <a:prstGeom prst="rect">
              <a:avLst/>
            </a:prstGeom>
          </p:spPr>
          <p:txBody>
            <a:bodyPr wrap="square">
              <a:spAutoFit/>
            </a:bodyPr>
            <a:lstStyle/>
            <a:p>
              <a:pPr algn="ctr">
                <a:spcAft>
                  <a:spcPts val="600"/>
                </a:spcAft>
              </a:pPr>
              <a:r>
                <a:rPr lang="en-US" sz="1400" dirty="0" smtClean="0"/>
                <a:t>Receipts will include </a:t>
              </a:r>
              <a:r>
                <a:rPr lang="en-US" sz="1400" smtClean="0"/>
                <a:t>EVA transactions</a:t>
              </a:r>
              <a:endParaRPr lang="en-US" sz="1400" dirty="0" smtClean="0"/>
            </a:p>
          </p:txBody>
        </p:sp>
      </p:grpSp>
      <p:grpSp>
        <p:nvGrpSpPr>
          <p:cNvPr id="4" name="Group 3"/>
          <p:cNvGrpSpPr/>
          <p:nvPr/>
        </p:nvGrpSpPr>
        <p:grpSpPr>
          <a:xfrm>
            <a:off x="652703" y="1676400"/>
            <a:ext cx="6250213" cy="4270177"/>
            <a:chOff x="652703" y="1676400"/>
            <a:chExt cx="6250213" cy="4270177"/>
          </a:xfrm>
        </p:grpSpPr>
        <p:grpSp>
          <p:nvGrpSpPr>
            <p:cNvPr id="35" name="Group 34"/>
            <p:cNvGrpSpPr/>
            <p:nvPr/>
          </p:nvGrpSpPr>
          <p:grpSpPr>
            <a:xfrm>
              <a:off x="652703" y="1676400"/>
              <a:ext cx="6250213" cy="4270177"/>
              <a:chOff x="652703" y="1676400"/>
              <a:chExt cx="6250213" cy="4270177"/>
            </a:xfrm>
          </p:grpSpPr>
          <p:grpSp>
            <p:nvGrpSpPr>
              <p:cNvPr id="24" name="Group 23"/>
              <p:cNvGrpSpPr/>
              <p:nvPr/>
            </p:nvGrpSpPr>
            <p:grpSpPr>
              <a:xfrm>
                <a:off x="652703" y="1676400"/>
                <a:ext cx="6250213" cy="4270177"/>
                <a:chOff x="652703" y="1676400"/>
                <a:chExt cx="6250213" cy="4270177"/>
              </a:xfrm>
            </p:grpSpPr>
            <p:cxnSp>
              <p:nvCxnSpPr>
                <p:cNvPr id="14" name="Elbow Connector 13"/>
                <p:cNvCxnSpPr>
                  <a:stCxn id="5" idx="2"/>
                  <a:endCxn id="28" idx="1"/>
                </p:cNvCxnSpPr>
                <p:nvPr/>
              </p:nvCxnSpPr>
              <p:spPr>
                <a:xfrm rot="5400000">
                  <a:off x="135682" y="3753977"/>
                  <a:ext cx="1353120" cy="242875"/>
                </a:xfrm>
                <a:prstGeom prst="bentConnector4">
                  <a:avLst>
                    <a:gd name="adj1" fmla="val 13009"/>
                    <a:gd name="adj2" fmla="val 194122"/>
                  </a:avLst>
                </a:prstGeom>
                <a:ln>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690804" y="3257067"/>
                  <a:ext cx="3571875" cy="307777"/>
                </a:xfrm>
                <a:prstGeom prst="rect">
                  <a:avLst/>
                </a:prstGeom>
              </p:spPr>
              <p:txBody>
                <a:bodyPr wrap="square">
                  <a:spAutoFit/>
                </a:bodyPr>
                <a:lstStyle/>
                <a:p>
                  <a:pPr algn="ctr">
                    <a:spcAft>
                      <a:spcPts val="600"/>
                    </a:spcAft>
                  </a:pPr>
                  <a:r>
                    <a:rPr lang="en-US" sz="1400" dirty="0" smtClean="0"/>
                    <a:t>At the pump:</a:t>
                  </a:r>
                </a:p>
              </p:txBody>
            </p:sp>
            <p:grpSp>
              <p:nvGrpSpPr>
                <p:cNvPr id="21" name="Group 25"/>
                <p:cNvGrpSpPr/>
                <p:nvPr/>
              </p:nvGrpSpPr>
              <p:grpSpPr>
                <a:xfrm>
                  <a:off x="652703" y="3550919"/>
                  <a:ext cx="3648075" cy="2011680"/>
                  <a:chOff x="5143499" y="3979334"/>
                  <a:chExt cx="3648075" cy="1981102"/>
                </a:xfrm>
              </p:grpSpPr>
              <p:pic>
                <p:nvPicPr>
                  <p:cNvPr id="2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3979334"/>
                    <a:ext cx="3571875" cy="1971675"/>
                  </a:xfrm>
                  <a:prstGeom prst="rect">
                    <a:avLst/>
                  </a:prstGeom>
                  <a:noFill/>
                  <a:ln>
                    <a:solidFill>
                      <a:srgbClr val="000000"/>
                    </a:solidFill>
                  </a:ln>
                  <a:extLst>
                    <a:ext uri="{909E8E84-426E-40DD-AFC4-6F175D3DCCD1}">
                      <a14:hiddenFill xmlns:a14="http://schemas.microsoft.com/office/drawing/2010/main">
                        <a:solidFill>
                          <a:schemeClr val="accent1"/>
                        </a:solidFill>
                      </a14:hiddenFill>
                    </a:ext>
                  </a:extLst>
                </p:spPr>
              </p:pic>
              <p:sp>
                <p:nvSpPr>
                  <p:cNvPr id="29" name="Rectangle 28"/>
                  <p:cNvSpPr/>
                  <p:nvPr/>
                </p:nvSpPr>
                <p:spPr>
                  <a:xfrm>
                    <a:off x="5582803" y="4012145"/>
                    <a:ext cx="2743199" cy="894140"/>
                  </a:xfrm>
                  <a:prstGeom prst="rect">
                    <a:avLst/>
                  </a:prstGeom>
                </p:spPr>
                <p:txBody>
                  <a:bodyPr wrap="square">
                    <a:spAutoFit/>
                  </a:bodyPr>
                  <a:lstStyle/>
                  <a:p>
                    <a:pPr algn="ctr">
                      <a:spcAft>
                        <a:spcPts val="600"/>
                      </a:spcAft>
                    </a:pPr>
                    <a:r>
                      <a:rPr lang="en-US" sz="1200" dirty="0" smtClean="0"/>
                      <a:t>EVA update: Your 2013 Ford Mustang registration </a:t>
                    </a:r>
                    <a:r>
                      <a:rPr lang="en-US" sz="1200" dirty="0"/>
                      <a:t>renewal is due</a:t>
                    </a:r>
                    <a:r>
                      <a:rPr lang="en-US" sz="1200" dirty="0" smtClean="0"/>
                      <a:t>. </a:t>
                    </a:r>
                  </a:p>
                  <a:p>
                    <a:pPr algn="ctr">
                      <a:spcAft>
                        <a:spcPts val="600"/>
                      </a:spcAft>
                    </a:pPr>
                    <a:r>
                      <a:rPr lang="en-US" sz="1200" dirty="0" smtClean="0"/>
                      <a:t>Pay the $45 DMV fee now? (Receipt will print. Documents will be mailed.)</a:t>
                    </a:r>
                  </a:p>
                </p:txBody>
              </p:sp>
              <p:pic>
                <p:nvPicPr>
                  <p:cNvPr id="3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8526" y="5263954"/>
                    <a:ext cx="16192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5591936"/>
                    <a:ext cx="16192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Rectangle 31"/>
                  <p:cNvSpPr/>
                  <p:nvPr/>
                </p:nvSpPr>
                <p:spPr>
                  <a:xfrm>
                    <a:off x="5791200" y="5197761"/>
                    <a:ext cx="2306952" cy="307777"/>
                  </a:xfrm>
                  <a:prstGeom prst="rect">
                    <a:avLst/>
                  </a:prstGeom>
                </p:spPr>
                <p:txBody>
                  <a:bodyPr wrap="square">
                    <a:spAutoFit/>
                  </a:bodyPr>
                  <a:lstStyle/>
                  <a:p>
                    <a:r>
                      <a:rPr lang="en-US" sz="1400" dirty="0" smtClean="0"/>
                      <a:t>Ok</a:t>
                    </a:r>
                    <a:endParaRPr lang="en-US" sz="1400" dirty="0"/>
                  </a:p>
                </p:txBody>
              </p:sp>
              <p:sp>
                <p:nvSpPr>
                  <p:cNvPr id="34" name="Rectangle 33"/>
                  <p:cNvSpPr/>
                  <p:nvPr/>
                </p:nvSpPr>
                <p:spPr>
                  <a:xfrm>
                    <a:off x="5791200" y="5512758"/>
                    <a:ext cx="2306952" cy="307777"/>
                  </a:xfrm>
                  <a:prstGeom prst="rect">
                    <a:avLst/>
                  </a:prstGeom>
                </p:spPr>
                <p:txBody>
                  <a:bodyPr wrap="square">
                    <a:spAutoFit/>
                  </a:bodyPr>
                  <a:lstStyle/>
                  <a:p>
                    <a:r>
                      <a:rPr lang="en-US" sz="1400" dirty="0" smtClean="0"/>
                      <a:t>Not now</a:t>
                    </a:r>
                    <a:endParaRPr lang="en-US" sz="1400" dirty="0"/>
                  </a:p>
                </p:txBody>
              </p:sp>
              <p:sp>
                <p:nvSpPr>
                  <p:cNvPr id="38" name="Rectangle 37"/>
                  <p:cNvSpPr/>
                  <p:nvPr/>
                </p:nvSpPr>
                <p:spPr>
                  <a:xfrm>
                    <a:off x="5143499" y="3988761"/>
                    <a:ext cx="3648075" cy="1971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ectangle 42"/>
                <p:cNvSpPr/>
                <p:nvPr/>
              </p:nvSpPr>
              <p:spPr>
                <a:xfrm>
                  <a:off x="2371966" y="2590800"/>
                  <a:ext cx="2243137" cy="523220"/>
                </a:xfrm>
                <a:prstGeom prst="rect">
                  <a:avLst/>
                </a:prstGeom>
              </p:spPr>
              <p:txBody>
                <a:bodyPr wrap="square">
                  <a:spAutoFit/>
                </a:bodyPr>
                <a:lstStyle/>
                <a:p>
                  <a:pPr>
                    <a:spcAft>
                      <a:spcPts val="600"/>
                    </a:spcAft>
                  </a:pPr>
                  <a:r>
                    <a:rPr lang="en-US" sz="1400" dirty="0" smtClean="0"/>
                    <a:t>During refueling, at the pump or on the phone…</a:t>
                  </a:r>
                </a:p>
              </p:txBody>
            </p:sp>
            <p:sp>
              <p:nvSpPr>
                <p:cNvPr id="42" name="Rectangle 41"/>
                <p:cNvSpPr/>
                <p:nvPr/>
              </p:nvSpPr>
              <p:spPr>
                <a:xfrm>
                  <a:off x="4767503" y="1676400"/>
                  <a:ext cx="1447800" cy="307777"/>
                </a:xfrm>
                <a:prstGeom prst="rect">
                  <a:avLst/>
                </a:prstGeom>
              </p:spPr>
              <p:txBody>
                <a:bodyPr wrap="square">
                  <a:spAutoFit/>
                </a:bodyPr>
                <a:lstStyle/>
                <a:p>
                  <a:pPr>
                    <a:spcAft>
                      <a:spcPts val="600"/>
                    </a:spcAft>
                  </a:pPr>
                  <a:r>
                    <a:rPr lang="en-US" sz="1400" dirty="0" smtClean="0"/>
                    <a:t>On the phone:</a:t>
                  </a:r>
                </a:p>
              </p:txBody>
            </p:sp>
            <p:pic>
              <p:nvPicPr>
                <p:cNvPr id="44" name="Picture 1" descr="verdeva-app.png"/>
                <p:cNvPicPr>
                  <a:picLocks noChangeAspect="1"/>
                </p:cNvPicPr>
                <p:nvPr/>
              </p:nvPicPr>
              <p:blipFill>
                <a:blip r:embed="rId5" cstate="print"/>
                <a:srcRect/>
                <a:stretch>
                  <a:fillRect/>
                </a:stretch>
              </p:blipFill>
              <p:spPr bwMode="auto">
                <a:xfrm>
                  <a:off x="4843703" y="2057400"/>
                  <a:ext cx="2059213" cy="3889177"/>
                </a:xfrm>
                <a:prstGeom prst="rect">
                  <a:avLst/>
                </a:prstGeom>
                <a:noFill/>
                <a:ln w="9525">
                  <a:noFill/>
                  <a:miter lim="800000"/>
                  <a:headEnd/>
                  <a:tailEnd/>
                </a:ln>
              </p:spPr>
            </p:pic>
          </p:grpSp>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52007" y="2590800"/>
                <a:ext cx="1542946"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extBox 44"/>
            <p:cNvSpPr txBox="1"/>
            <p:nvPr/>
          </p:nvSpPr>
          <p:spPr>
            <a:xfrm>
              <a:off x="5324947" y="2963738"/>
              <a:ext cx="1143000" cy="911676"/>
            </a:xfrm>
            <a:prstGeom prst="rect">
              <a:avLst/>
            </a:prstGeom>
            <a:solidFill>
              <a:srgbClr val="FFFF99"/>
            </a:solidFill>
          </p:spPr>
          <p:txBody>
            <a:bodyPr wrap="square" lIns="45720" tIns="0" rIns="0" bIns="0">
              <a:noAutofit/>
            </a:bodyPr>
            <a:lstStyle>
              <a:defPPr>
                <a:defRPr lang="en-US"/>
              </a:defPPr>
              <a:lvl1pPr algn="ctr">
                <a:spcAft>
                  <a:spcPts val="600"/>
                </a:spcAft>
                <a:defRPr sz="900"/>
              </a:lvl1pPr>
            </a:lstStyle>
            <a:p>
              <a:pPr algn="l">
                <a:spcAft>
                  <a:spcPts val="300"/>
                </a:spcAft>
              </a:pPr>
              <a:r>
                <a:rPr lang="en-US" sz="800" b="1" dirty="0" smtClean="0">
                  <a:solidFill>
                    <a:srgbClr val="0070C0"/>
                  </a:solidFill>
                </a:rPr>
                <a:t>EVA</a:t>
              </a:r>
              <a:r>
                <a:rPr lang="en-US" sz="800" dirty="0" smtClean="0"/>
                <a:t>: </a:t>
              </a:r>
              <a:r>
                <a:rPr lang="en-US" sz="800" dirty="0"/>
                <a:t>Your 2013 Ford Mustang </a:t>
              </a:r>
              <a:r>
                <a:rPr lang="en-US" sz="800" dirty="0" smtClean="0"/>
                <a:t>registration renewal  </a:t>
              </a:r>
              <a:r>
                <a:rPr lang="en-US" sz="800" dirty="0"/>
                <a:t>is due. </a:t>
              </a:r>
              <a:endParaRPr lang="en-US" sz="800" dirty="0" smtClean="0"/>
            </a:p>
            <a:p>
              <a:pPr algn="l"/>
              <a:r>
                <a:rPr lang="en-US" sz="800" dirty="0" smtClean="0"/>
                <a:t>Pay $45 DMV fee </a:t>
              </a:r>
              <a:r>
                <a:rPr lang="en-US" sz="800" dirty="0"/>
                <a:t>now? (Receipt will </a:t>
              </a:r>
              <a:r>
                <a:rPr lang="en-US" sz="800" dirty="0" smtClean="0"/>
                <a:t>be emailed. Documents will be mailed.)</a:t>
              </a:r>
              <a:endParaRPr lang="en-US" sz="800" dirty="0"/>
            </a:p>
          </p:txBody>
        </p:sp>
        <p:sp>
          <p:nvSpPr>
            <p:cNvPr id="46" name="TextBox 45"/>
            <p:cNvSpPr txBox="1"/>
            <p:nvPr/>
          </p:nvSpPr>
          <p:spPr>
            <a:xfrm>
              <a:off x="5323446" y="4210036"/>
              <a:ext cx="1143000" cy="310275"/>
            </a:xfrm>
            <a:prstGeom prst="rect">
              <a:avLst/>
            </a:prstGeom>
            <a:solidFill>
              <a:srgbClr val="FFFF99"/>
            </a:solidFill>
          </p:spPr>
          <p:txBody>
            <a:bodyPr wrap="square" lIns="45720" tIns="0" rIns="0" bIns="0">
              <a:noAutofit/>
            </a:bodyPr>
            <a:lstStyle>
              <a:defPPr>
                <a:defRPr lang="en-US"/>
              </a:defPPr>
              <a:lvl1pPr algn="ctr">
                <a:spcAft>
                  <a:spcPts val="600"/>
                </a:spcAft>
                <a:defRPr sz="900"/>
              </a:lvl1pPr>
            </a:lstStyle>
            <a:p>
              <a:pPr algn="l"/>
              <a:r>
                <a:rPr lang="en-US" sz="800" dirty="0" smtClean="0"/>
                <a:t>Your message was processed successfully</a:t>
              </a:r>
              <a:endParaRPr lang="en-US" sz="800" dirty="0"/>
            </a:p>
          </p:txBody>
        </p:sp>
      </p:grpSp>
    </p:spTree>
    <p:extLst>
      <p:ext uri="{BB962C8B-B14F-4D97-AF65-F5344CB8AC3E}">
        <p14:creationId xmlns:p14="http://schemas.microsoft.com/office/powerpoint/2010/main" val="281009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dissolve">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a:lnSpc>
                <a:spcPct val="100000"/>
              </a:lnSpc>
              <a:spcBef>
                <a:spcPts val="0"/>
              </a:spcBef>
              <a:spcAft>
                <a:spcPts val="600"/>
              </a:spcAft>
              <a:buFont typeface="Arial" panose="020B0604020202020204" pitchFamily="34" charset="0"/>
              <a:buChar char="•"/>
            </a:pPr>
            <a:r>
              <a:rPr lang="en-US" dirty="0" smtClean="0">
                <a:cs typeface="Arial"/>
              </a:rPr>
              <a:t>EVA Estimated Miles Driven and Compliance applications</a:t>
            </a:r>
            <a:endParaRPr lang="en-US" dirty="0">
              <a:cs typeface="Arial"/>
            </a:endParaRPr>
          </a:p>
        </p:txBody>
      </p:sp>
      <p:sp>
        <p:nvSpPr>
          <p:cNvPr id="4" name="Title 3"/>
          <p:cNvSpPr>
            <a:spLocks noGrp="1"/>
          </p:cNvSpPr>
          <p:nvPr>
            <p:ph type="title"/>
          </p:nvPr>
        </p:nvSpPr>
        <p:spPr/>
        <p:txBody>
          <a:bodyPr>
            <a:normAutofit fontScale="90000"/>
          </a:bodyPr>
          <a:lstStyle/>
          <a:p>
            <a:r>
              <a:rPr lang="en-US" smtClean="0"/>
              <a:t>Second Stage: EVA Policy Apps</a:t>
            </a:r>
            <a:endParaRPr lang="en-US" dirty="0"/>
          </a:p>
        </p:txBody>
      </p:sp>
    </p:spTree>
    <p:extLst>
      <p:ext uri="{BB962C8B-B14F-4D97-AF65-F5344CB8AC3E}">
        <p14:creationId xmlns:p14="http://schemas.microsoft.com/office/powerpoint/2010/main" val="926920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EVA seen as a policy game-changer by very senior officials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517110532"/>
              </p:ext>
            </p:extLst>
          </p:nvPr>
        </p:nvGraphicFramePr>
        <p:xfrm>
          <a:off x="304800" y="1371601"/>
          <a:ext cx="8597900" cy="5044611"/>
        </p:xfrm>
        <a:graphic>
          <a:graphicData uri="http://schemas.openxmlformats.org/drawingml/2006/table">
            <a:tbl>
              <a:tblPr firstRow="1" bandRow="1">
                <a:tableStyleId>{5C22544A-7EE6-4342-B048-85BDC9FD1C3A}</a:tableStyleId>
              </a:tblPr>
              <a:tblGrid>
                <a:gridCol w="4112039"/>
                <a:gridCol w="4485861"/>
              </a:tblGrid>
              <a:tr h="3617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Policy Challenge</a:t>
                      </a:r>
                      <a:endParaRPr lang="en-US" sz="2400" dirty="0"/>
                    </a:p>
                  </a:txBody>
                  <a:tcPr/>
                </a:tc>
                <a:tc>
                  <a:txBody>
                    <a:bodyPr/>
                    <a:lstStyle/>
                    <a:p>
                      <a:r>
                        <a:rPr lang="en-US" sz="2400" dirty="0" smtClean="0"/>
                        <a:t>Verdeva</a:t>
                      </a:r>
                      <a:r>
                        <a:rPr lang="en-US" sz="2400" baseline="0" dirty="0" smtClean="0"/>
                        <a:t> Solution</a:t>
                      </a:r>
                      <a:endParaRPr lang="en-US" sz="2400" dirty="0"/>
                    </a:p>
                  </a:txBody>
                  <a:tcPr/>
                </a:tc>
              </a:tr>
              <a:tr h="9143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smtClean="0"/>
                    </a:p>
                  </a:txBody>
                  <a:tcPr/>
                </a:tc>
              </a:tr>
              <a:tr h="918253">
                <a:tc>
                  <a:txBody>
                    <a:bodyPr/>
                    <a:lstStyle/>
                    <a:p>
                      <a:endParaRPr lang="en-US" sz="2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a:p>
                  </a:txBody>
                  <a:tcPr/>
                </a:tc>
              </a:tr>
              <a:tr h="918253">
                <a:tc>
                  <a:txBody>
                    <a:bodyPr/>
                    <a:lstStyle/>
                    <a:p>
                      <a:endParaRPr lang="en-US" sz="2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a:p>
                  </a:txBody>
                  <a:tcPr/>
                </a:tc>
              </a:tr>
              <a:tr h="918253">
                <a:tc>
                  <a:txBody>
                    <a:bodyPr/>
                    <a:lstStyle/>
                    <a:p>
                      <a:endParaRPr lang="en-US" sz="2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a:p>
                  </a:txBody>
                  <a:tcPr/>
                </a:tc>
              </a:tr>
              <a:tr h="918253">
                <a:tc>
                  <a:txBody>
                    <a:bodyPr/>
                    <a:lstStyle/>
                    <a:p>
                      <a:endParaRPr lang="en-US" sz="24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135098665"/>
              </p:ext>
            </p:extLst>
          </p:nvPr>
        </p:nvGraphicFramePr>
        <p:xfrm>
          <a:off x="304800" y="1828800"/>
          <a:ext cx="8597900" cy="899160"/>
        </p:xfrm>
        <a:graphic>
          <a:graphicData uri="http://schemas.openxmlformats.org/drawingml/2006/table">
            <a:tbl>
              <a:tblPr>
                <a:tableStyleId>{5C22544A-7EE6-4342-B048-85BDC9FD1C3A}</a:tableStyleId>
              </a:tblPr>
              <a:tblGrid>
                <a:gridCol w="4112039"/>
                <a:gridCol w="4485861"/>
              </a:tblGrid>
              <a:tr h="899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t>Sustainable transportation funding (failed gas tax)</a:t>
                      </a:r>
                    </a:p>
                  </a:txBody>
                  <a:tcPr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1" u="sng" dirty="0" smtClean="0"/>
                        <a:t>Politically viable</a:t>
                      </a:r>
                      <a:r>
                        <a:rPr lang="en-US" sz="2400" b="0" dirty="0" smtClean="0"/>
                        <a:t> alternative to gas tax</a:t>
                      </a:r>
                    </a:p>
                  </a:txBody>
                  <a:tcPr anchor="ctr">
                    <a:no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988574362"/>
              </p:ext>
            </p:extLst>
          </p:nvPr>
        </p:nvGraphicFramePr>
        <p:xfrm>
          <a:off x="304800" y="2758440"/>
          <a:ext cx="8597900" cy="899160"/>
        </p:xfrm>
        <a:graphic>
          <a:graphicData uri="http://schemas.openxmlformats.org/drawingml/2006/table">
            <a:tbl>
              <a:tblPr>
                <a:tableStyleId>{5C22544A-7EE6-4342-B048-85BDC9FD1C3A}</a:tableStyleId>
              </a:tblPr>
              <a:tblGrid>
                <a:gridCol w="4112039"/>
                <a:gridCol w="4485861"/>
              </a:tblGrid>
              <a:tr h="899160">
                <a:tc>
                  <a:txBody>
                    <a:bodyPr/>
                    <a:lstStyle/>
                    <a:p>
                      <a:r>
                        <a:rPr lang="en-US" sz="2400" b="0" dirty="0" smtClean="0"/>
                        <a:t>Non-tax revenues needed</a:t>
                      </a:r>
                      <a:r>
                        <a:rPr lang="en-US" sz="2400" b="0" baseline="0" dirty="0" smtClean="0"/>
                        <a:t> to balance budget.</a:t>
                      </a:r>
                      <a:endParaRPr lang="en-US" sz="2400" b="0" dirty="0" smtClean="0"/>
                    </a:p>
                  </a:txBody>
                  <a:tcPr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1" u="sng" dirty="0" smtClean="0"/>
                        <a:t>Non-tax revenues</a:t>
                      </a:r>
                      <a:r>
                        <a:rPr lang="en-US" sz="2400" b="0" i="1" dirty="0" smtClean="0"/>
                        <a:t> </a:t>
                      </a:r>
                      <a:r>
                        <a:rPr lang="en-US" sz="2400" b="0" i="0" u="none" dirty="0" smtClean="0"/>
                        <a:t>captured at</a:t>
                      </a:r>
                      <a:r>
                        <a:rPr lang="en-US" sz="2400" b="0" i="0" u="none" baseline="0" dirty="0" smtClean="0"/>
                        <a:t> the pump</a:t>
                      </a:r>
                      <a:endParaRPr lang="en-US" sz="2400" b="0" i="0" u="none" dirty="0"/>
                    </a:p>
                  </a:txBody>
                  <a:tcPr anchor="ctr">
                    <a:no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420631294"/>
              </p:ext>
            </p:extLst>
          </p:nvPr>
        </p:nvGraphicFramePr>
        <p:xfrm>
          <a:off x="317500" y="3672840"/>
          <a:ext cx="8597900" cy="899160"/>
        </p:xfrm>
        <a:graphic>
          <a:graphicData uri="http://schemas.openxmlformats.org/drawingml/2006/table">
            <a:tbl>
              <a:tblPr>
                <a:tableStyleId>{5C22544A-7EE6-4342-B048-85BDC9FD1C3A}</a:tableStyleId>
              </a:tblPr>
              <a:tblGrid>
                <a:gridCol w="4112039"/>
                <a:gridCol w="4485861"/>
              </a:tblGrid>
              <a:tr h="899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t>Non-compliant vehicles cost </a:t>
                      </a:r>
                      <a:r>
                        <a:rPr lang="en-US" sz="2400" b="0" i="0" u="none" dirty="0" smtClean="0"/>
                        <a:t>billions of dollars</a:t>
                      </a:r>
                      <a:endParaRPr lang="en-US" sz="2400" b="0" i="0" u="none" dirty="0"/>
                    </a:p>
                  </a:txBody>
                  <a:tcPr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1" u="sng" dirty="0" smtClean="0"/>
                        <a:t>Identification at-the-pump</a:t>
                      </a:r>
                      <a:r>
                        <a:rPr lang="en-US" sz="2400" b="0" i="1" u="none" dirty="0" smtClean="0"/>
                        <a:t> </a:t>
                      </a:r>
                      <a:r>
                        <a:rPr lang="en-US" sz="2400" b="0" i="0" u="none" dirty="0" smtClean="0"/>
                        <a:t>enables compliance opportunity </a:t>
                      </a:r>
                      <a:endParaRPr lang="en-US" sz="2400" b="0" i="0" u="sng" dirty="0"/>
                    </a:p>
                  </a:txBody>
                  <a:tcPr anchor="ctr">
                    <a:no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050648420"/>
              </p:ext>
            </p:extLst>
          </p:nvPr>
        </p:nvGraphicFramePr>
        <p:xfrm>
          <a:off x="304800" y="4587240"/>
          <a:ext cx="8597900" cy="899160"/>
        </p:xfrm>
        <a:graphic>
          <a:graphicData uri="http://schemas.openxmlformats.org/drawingml/2006/table">
            <a:tbl>
              <a:tblPr>
                <a:tableStyleId>{5C22544A-7EE6-4342-B048-85BDC9FD1C3A}</a:tableStyleId>
              </a:tblPr>
              <a:tblGrid>
                <a:gridCol w="4112039"/>
                <a:gridCol w="4485861"/>
              </a:tblGrid>
              <a:tr h="899160">
                <a:tc>
                  <a:txBody>
                    <a:bodyPr/>
                    <a:lstStyle/>
                    <a:p>
                      <a:r>
                        <a:rPr lang="en-US" sz="2400" b="0" dirty="0" smtClean="0"/>
                        <a:t>Environment</a:t>
                      </a:r>
                    </a:p>
                  </a:txBody>
                  <a:tcPr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1" u="sng" dirty="0" smtClean="0"/>
                        <a:t>Market-based</a:t>
                      </a:r>
                      <a:r>
                        <a:rPr lang="en-US" sz="2400" b="0" dirty="0" smtClean="0"/>
                        <a:t> incentives to reduce carbon emissions</a:t>
                      </a:r>
                      <a:endParaRPr lang="en-US" sz="2400" b="0" dirty="0"/>
                    </a:p>
                  </a:txBody>
                  <a:tcPr anchor="ctr">
                    <a:no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811688111"/>
              </p:ext>
            </p:extLst>
          </p:nvPr>
        </p:nvGraphicFramePr>
        <p:xfrm>
          <a:off x="304800" y="5501640"/>
          <a:ext cx="8597900" cy="899160"/>
        </p:xfrm>
        <a:graphic>
          <a:graphicData uri="http://schemas.openxmlformats.org/drawingml/2006/table">
            <a:tbl>
              <a:tblPr>
                <a:tableStyleId>{5C22544A-7EE6-4342-B048-85BDC9FD1C3A}</a:tableStyleId>
              </a:tblPr>
              <a:tblGrid>
                <a:gridCol w="4112039"/>
                <a:gridCol w="4485861"/>
              </a:tblGrid>
              <a:tr h="899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t>Solutions are</a:t>
                      </a:r>
                      <a:r>
                        <a:rPr lang="en-US" sz="2400" b="0" baseline="0" dirty="0" smtClean="0"/>
                        <a:t> expensive</a:t>
                      </a:r>
                      <a:endParaRPr lang="en-US" sz="2400" b="0" dirty="0" smtClean="0"/>
                    </a:p>
                  </a:txBody>
                  <a:tcPr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1" u="sng" dirty="0" smtClean="0"/>
                        <a:t>No cost</a:t>
                      </a:r>
                      <a:r>
                        <a:rPr lang="en-US" sz="2400" b="0" i="1" u="none" dirty="0" smtClean="0"/>
                        <a:t> </a:t>
                      </a:r>
                      <a:r>
                        <a:rPr lang="en-US" sz="2400" b="0" dirty="0" smtClean="0"/>
                        <a:t>to government to install or maintain system</a:t>
                      </a:r>
                      <a:endParaRPr lang="en-US" sz="2400" b="0" dirty="0"/>
                    </a:p>
                  </a:txBody>
                  <a:tcPr anchor="ctr">
                    <a:noFill/>
                  </a:tcPr>
                </a:tc>
              </a:tr>
            </a:tbl>
          </a:graphicData>
        </a:graphic>
      </p:graphicFrame>
    </p:spTree>
    <p:extLst>
      <p:ext uri="{BB962C8B-B14F-4D97-AF65-F5344CB8AC3E}">
        <p14:creationId xmlns:p14="http://schemas.microsoft.com/office/powerpoint/2010/main" val="26675711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Insurance Agents and the Efficient Vehicle Assessor Pilot</a:t>
            </a:r>
            <a:endParaRPr lang="en-US" dirty="0"/>
          </a:p>
        </p:txBody>
      </p:sp>
      <p:sp>
        <p:nvSpPr>
          <p:cNvPr id="5" name="Content Placeholder 4"/>
          <p:cNvSpPr>
            <a:spLocks noGrp="1"/>
          </p:cNvSpPr>
          <p:nvPr>
            <p:ph idx="1"/>
          </p:nvPr>
        </p:nvSpPr>
        <p:spPr/>
        <p:txBody>
          <a:bodyPr>
            <a:normAutofit lnSpcReduction="10000"/>
          </a:bodyPr>
          <a:lstStyle/>
          <a:p>
            <a:r>
              <a:rPr lang="en-US" dirty="0" smtClean="0"/>
              <a:t>Connects gas pumps to the Internet of Things to enable transactions for insurance, etc.</a:t>
            </a:r>
          </a:p>
          <a:p>
            <a:r>
              <a:rPr lang="en-US" dirty="0" smtClean="0"/>
              <a:t>Creates </a:t>
            </a:r>
            <a:r>
              <a:rPr lang="en-US" dirty="0"/>
              <a:t>a new distribution channel for independent </a:t>
            </a:r>
            <a:r>
              <a:rPr lang="en-US" dirty="0" smtClean="0"/>
              <a:t>agents</a:t>
            </a:r>
            <a:endParaRPr lang="en-US" dirty="0"/>
          </a:p>
          <a:p>
            <a:r>
              <a:rPr lang="en-US" dirty="0" smtClean="0"/>
              <a:t>Can accelerate adoption of UBI without requiring on-board devices</a:t>
            </a:r>
          </a:p>
          <a:p>
            <a:r>
              <a:rPr lang="en-US" dirty="0" smtClean="0"/>
              <a:t>Provides group </a:t>
            </a:r>
            <a:r>
              <a:rPr lang="en-US" dirty="0"/>
              <a:t>sales opportunity to millions of ETC </a:t>
            </a:r>
            <a:r>
              <a:rPr lang="en-US" dirty="0" smtClean="0"/>
              <a:t>users</a:t>
            </a:r>
            <a:endParaRPr lang="en-US" dirty="0"/>
          </a:p>
          <a:p>
            <a:r>
              <a:rPr lang="en-US" dirty="0" smtClean="0"/>
              <a:t>Creates platform for product innovation and enhanced customer service</a:t>
            </a:r>
          </a:p>
          <a:p>
            <a:r>
              <a:rPr lang="en-US" dirty="0" smtClean="0"/>
              <a:t>Saves drivers hundreds of dollars annually</a:t>
            </a:r>
          </a:p>
        </p:txBody>
      </p:sp>
    </p:spTree>
    <p:extLst>
      <p:ext uri="{BB962C8B-B14F-4D97-AF65-F5344CB8AC3E}">
        <p14:creationId xmlns:p14="http://schemas.microsoft.com/office/powerpoint/2010/main" val="100038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153400" cy="1371600"/>
          </a:xfrm>
        </p:spPr>
        <p:txBody>
          <a:bodyPr>
            <a:normAutofit fontScale="90000"/>
          </a:bodyPr>
          <a:lstStyle/>
          <a:p>
            <a:r>
              <a:rPr lang="en-US" sz="3600" dirty="0"/>
              <a:t>EVA Estimated Miles Driven (EMD) </a:t>
            </a:r>
            <a:r>
              <a:rPr lang="en-US" sz="3600" dirty="0" smtClean="0"/>
              <a:t>apps </a:t>
            </a:r>
            <a:r>
              <a:rPr lang="en-US" sz="3600" dirty="0"/>
              <a:t>for sustainable transportation funding</a:t>
            </a:r>
          </a:p>
        </p:txBody>
      </p:sp>
      <p:graphicFrame>
        <p:nvGraphicFramePr>
          <p:cNvPr id="4" name="Content Placeholder 3"/>
          <p:cNvGraphicFramePr>
            <a:graphicFrameLocks/>
          </p:cNvGraphicFramePr>
          <p:nvPr>
            <p:extLst>
              <p:ext uri="{D42A27DB-BD31-4B8C-83A1-F6EECF244321}">
                <p14:modId xmlns:p14="http://schemas.microsoft.com/office/powerpoint/2010/main" val="3733190756"/>
              </p:ext>
            </p:extLst>
          </p:nvPr>
        </p:nvGraphicFramePr>
        <p:xfrm>
          <a:off x="381000" y="1655064"/>
          <a:ext cx="8229600" cy="630936"/>
        </p:xfrm>
        <a:graphic>
          <a:graphicData uri="http://schemas.openxmlformats.org/drawingml/2006/table">
            <a:tbl>
              <a:tblPr firstRow="1" bandRow="1">
                <a:tableStyleId>{5C22544A-7EE6-4342-B048-85BDC9FD1C3A}</a:tableStyleId>
              </a:tblPr>
              <a:tblGrid>
                <a:gridCol w="2133600"/>
                <a:gridCol w="609600"/>
                <a:gridCol w="762000"/>
                <a:gridCol w="838200"/>
                <a:gridCol w="3886200"/>
              </a:tblGrid>
              <a:tr h="630936">
                <a:tc>
                  <a:txBody>
                    <a:bodyPr/>
                    <a:lstStyle/>
                    <a:p>
                      <a:pPr marL="0" marR="0" algn="ctr">
                        <a:lnSpc>
                          <a:spcPct val="100000"/>
                        </a:lnSpc>
                        <a:spcBef>
                          <a:spcPts val="0"/>
                        </a:spcBef>
                        <a:spcAft>
                          <a:spcPts val="0"/>
                        </a:spcAft>
                      </a:pPr>
                      <a:r>
                        <a:rPr lang="en-US" sz="1800" b="1" dirty="0">
                          <a:solidFill>
                            <a:srgbClr val="17365D"/>
                          </a:solidFill>
                          <a:latin typeface="Calibri"/>
                          <a:ea typeface="Times New Roman"/>
                          <a:cs typeface="Calibri"/>
                        </a:rPr>
                        <a:t>Feature</a:t>
                      </a:r>
                      <a:endParaRPr lang="en-US" sz="18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algn="ctr">
                        <a:lnSpc>
                          <a:spcPct val="100000"/>
                        </a:lnSpc>
                        <a:spcBef>
                          <a:spcPts val="0"/>
                        </a:spcBef>
                        <a:spcAft>
                          <a:spcPts val="0"/>
                        </a:spcAft>
                      </a:pPr>
                      <a:r>
                        <a:rPr lang="en-US" sz="1800" b="1" dirty="0">
                          <a:solidFill>
                            <a:srgbClr val="17365D"/>
                          </a:solidFill>
                          <a:latin typeface="Calibri"/>
                          <a:ea typeface="Times New Roman"/>
                          <a:cs typeface="Calibri"/>
                        </a:rPr>
                        <a:t>Gas</a:t>
                      </a:r>
                      <a:endParaRPr lang="en-US" sz="1800" dirty="0">
                        <a:latin typeface="Times New Roman"/>
                        <a:ea typeface="Times New Roman"/>
                      </a:endParaRPr>
                    </a:p>
                    <a:p>
                      <a:pPr marL="0" marR="0" algn="ctr">
                        <a:lnSpc>
                          <a:spcPct val="100000"/>
                        </a:lnSpc>
                        <a:spcBef>
                          <a:spcPts val="0"/>
                        </a:spcBef>
                        <a:spcAft>
                          <a:spcPts val="0"/>
                        </a:spcAft>
                      </a:pPr>
                      <a:r>
                        <a:rPr lang="en-US" sz="1800" b="1" dirty="0">
                          <a:solidFill>
                            <a:srgbClr val="17365D"/>
                          </a:solidFill>
                          <a:latin typeface="Calibri"/>
                          <a:ea typeface="Times New Roman"/>
                          <a:cs typeface="Calibri"/>
                        </a:rPr>
                        <a:t>Tax </a:t>
                      </a:r>
                      <a:endParaRPr lang="en-US" sz="18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a:lnSpc>
                          <a:spcPct val="100000"/>
                        </a:lnSpc>
                        <a:spcBef>
                          <a:spcPts val="0"/>
                        </a:spcBef>
                        <a:spcAft>
                          <a:spcPts val="0"/>
                        </a:spcAft>
                      </a:pPr>
                      <a:r>
                        <a:rPr lang="en-US" sz="1800" b="1" dirty="0" smtClean="0">
                          <a:solidFill>
                            <a:srgbClr val="17365D"/>
                          </a:solidFill>
                          <a:latin typeface="Calibri"/>
                          <a:ea typeface="Times New Roman"/>
                          <a:cs typeface="Calibri"/>
                        </a:rPr>
                        <a:t>VMT</a:t>
                      </a:r>
                    </a:p>
                    <a:p>
                      <a:pPr marL="0" marR="0" algn="ctr">
                        <a:lnSpc>
                          <a:spcPct val="100000"/>
                        </a:lnSpc>
                        <a:spcBef>
                          <a:spcPts val="0"/>
                        </a:spcBef>
                        <a:spcAft>
                          <a:spcPts val="0"/>
                        </a:spcAft>
                      </a:pPr>
                      <a:r>
                        <a:rPr lang="en-US" sz="1000" b="1" dirty="0" smtClean="0">
                          <a:solidFill>
                            <a:srgbClr val="17365D"/>
                          </a:solidFill>
                          <a:latin typeface="Calibri"/>
                          <a:ea typeface="Times New Roman"/>
                        </a:rPr>
                        <a:t>(public perception)</a:t>
                      </a:r>
                      <a:endParaRPr lang="en-US" sz="10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marL="0" marR="0" algn="ctr">
                        <a:lnSpc>
                          <a:spcPct val="100000"/>
                        </a:lnSpc>
                        <a:spcBef>
                          <a:spcPts val="0"/>
                        </a:spcBef>
                        <a:spcAft>
                          <a:spcPts val="0"/>
                        </a:spcAft>
                      </a:pPr>
                      <a:r>
                        <a:rPr lang="en-US" sz="1800" b="1" i="1" dirty="0" smtClean="0">
                          <a:solidFill>
                            <a:srgbClr val="17365D"/>
                          </a:solidFill>
                          <a:latin typeface="Calibri"/>
                          <a:ea typeface="Times New Roman"/>
                          <a:cs typeface="Calibri"/>
                        </a:rPr>
                        <a:t>EVA</a:t>
                      </a:r>
                    </a:p>
                    <a:p>
                      <a:pPr marL="0" marR="0" algn="ctr">
                        <a:lnSpc>
                          <a:spcPct val="100000"/>
                        </a:lnSpc>
                        <a:spcBef>
                          <a:spcPts val="0"/>
                        </a:spcBef>
                        <a:spcAft>
                          <a:spcPts val="0"/>
                        </a:spcAft>
                      </a:pPr>
                      <a:r>
                        <a:rPr lang="en-US" sz="1800" b="1" dirty="0" smtClean="0">
                          <a:solidFill>
                            <a:srgbClr val="17365D"/>
                          </a:solidFill>
                          <a:latin typeface="Calibri"/>
                          <a:ea typeface="Times New Roman"/>
                          <a:cs typeface="Calibri"/>
                        </a:rPr>
                        <a:t>EMD</a:t>
                      </a:r>
                      <a:endParaRPr lang="en-US" sz="18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algn="ctr">
                        <a:lnSpc>
                          <a:spcPct val="100000"/>
                        </a:lnSpc>
                        <a:spcBef>
                          <a:spcPts val="0"/>
                        </a:spcBef>
                        <a:spcAft>
                          <a:spcPts val="0"/>
                        </a:spcAft>
                      </a:pPr>
                      <a:r>
                        <a:rPr lang="en-US" sz="1800" b="1" dirty="0" smtClean="0">
                          <a:solidFill>
                            <a:srgbClr val="17365D"/>
                          </a:solidFill>
                          <a:latin typeface="Calibri"/>
                          <a:ea typeface="Times New Roman"/>
                        </a:rPr>
                        <a:t>EVA</a:t>
                      </a:r>
                      <a:r>
                        <a:rPr lang="en-US" sz="1800" b="1" baseline="0" dirty="0" smtClean="0">
                          <a:solidFill>
                            <a:srgbClr val="17365D"/>
                          </a:solidFill>
                          <a:latin typeface="Calibri"/>
                          <a:ea typeface="Times New Roman"/>
                        </a:rPr>
                        <a:t> Advantage</a:t>
                      </a:r>
                      <a:endParaRPr lang="en-US" sz="180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3461687805"/>
              </p:ext>
            </p:extLst>
          </p:nvPr>
        </p:nvGraphicFramePr>
        <p:xfrm>
          <a:off x="381000" y="2286000"/>
          <a:ext cx="8229600" cy="685800"/>
        </p:xfrm>
        <a:graphic>
          <a:graphicData uri="http://schemas.openxmlformats.org/drawingml/2006/table">
            <a:tbl>
              <a:tblPr firstRow="1" bandRow="1">
                <a:tableStyleId>{5C22544A-7EE6-4342-B048-85BDC9FD1C3A}</a:tableStyleId>
              </a:tblPr>
              <a:tblGrid>
                <a:gridCol w="2133600"/>
                <a:gridCol w="609600"/>
                <a:gridCol w="762000"/>
                <a:gridCol w="838200"/>
                <a:gridCol w="3886200"/>
              </a:tblGrid>
              <a:tr h="685800">
                <a:tc>
                  <a:txBody>
                    <a:bodyPr/>
                    <a:lstStyle/>
                    <a:p>
                      <a:pPr marL="0" marR="0">
                        <a:lnSpc>
                          <a:spcPct val="90000"/>
                        </a:lnSpc>
                        <a:spcBef>
                          <a:spcPts val="0"/>
                        </a:spcBef>
                        <a:spcAft>
                          <a:spcPts val="600"/>
                        </a:spcAft>
                      </a:pPr>
                      <a:r>
                        <a:rPr lang="en-US" sz="1800" b="0" dirty="0">
                          <a:solidFill>
                            <a:srgbClr val="17365D"/>
                          </a:solidFill>
                          <a:latin typeface="Calibri"/>
                          <a:ea typeface="Times New Roman"/>
                          <a:cs typeface="Calibri"/>
                        </a:rPr>
                        <a:t>Invasion of Privacy</a:t>
                      </a:r>
                      <a:r>
                        <a:rPr lang="en-US" sz="1800" b="0" dirty="0" smtClean="0">
                          <a:solidFill>
                            <a:srgbClr val="17365D"/>
                          </a:solidFill>
                          <a:latin typeface="Calibri"/>
                          <a:ea typeface="Times New Roman"/>
                          <a:cs typeface="Calibri"/>
                        </a:rPr>
                        <a:t>?</a:t>
                      </a:r>
                      <a:endParaRPr lang="en-US" sz="1800" b="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90000"/>
                        </a:lnSpc>
                        <a:spcBef>
                          <a:spcPts val="0"/>
                        </a:spcBef>
                        <a:spcAft>
                          <a:spcPts val="0"/>
                        </a:spcAft>
                      </a:pPr>
                      <a:r>
                        <a:rPr lang="en-US" sz="1800" b="0" i="1" u="sng" dirty="0">
                          <a:solidFill>
                            <a:srgbClr val="17365D"/>
                          </a:solidFill>
                          <a:latin typeface="Calibri"/>
                          <a:ea typeface="Times New Roman"/>
                          <a:cs typeface="Calibri"/>
                        </a:rPr>
                        <a:t>No</a:t>
                      </a:r>
                      <a:endParaRPr lang="en-US" sz="1800" b="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90000"/>
                        </a:lnSpc>
                        <a:spcBef>
                          <a:spcPts val="0"/>
                        </a:spcBef>
                        <a:spcAft>
                          <a:spcPts val="0"/>
                        </a:spcAft>
                      </a:pPr>
                      <a:r>
                        <a:rPr lang="en-US" sz="1800" b="0" i="1" u="sng" dirty="0">
                          <a:solidFill>
                            <a:srgbClr val="17365D"/>
                          </a:solidFill>
                          <a:latin typeface="Calibri"/>
                          <a:ea typeface="Times New Roman"/>
                          <a:cs typeface="Calibri"/>
                        </a:rPr>
                        <a:t>Yes</a:t>
                      </a:r>
                      <a:endParaRPr lang="en-US" sz="1800" b="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algn="ctr">
                        <a:lnSpc>
                          <a:spcPct val="90000"/>
                        </a:lnSpc>
                        <a:spcBef>
                          <a:spcPts val="0"/>
                        </a:spcBef>
                        <a:spcAft>
                          <a:spcPts val="0"/>
                        </a:spcAft>
                      </a:pPr>
                      <a:r>
                        <a:rPr lang="en-US" sz="1800" b="0" i="1" u="sng" dirty="0">
                          <a:solidFill>
                            <a:srgbClr val="17365D"/>
                          </a:solidFill>
                          <a:latin typeface="Calibri"/>
                          <a:ea typeface="Times New Roman"/>
                          <a:cs typeface="Calibri"/>
                        </a:rPr>
                        <a:t>No</a:t>
                      </a:r>
                      <a:endParaRPr lang="en-US" sz="1800" b="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nSpc>
                          <a:spcPct val="90000"/>
                        </a:lnSpc>
                        <a:spcBef>
                          <a:spcPts val="0"/>
                        </a:spcBef>
                        <a:spcAft>
                          <a:spcPts val="600"/>
                        </a:spcAft>
                      </a:pPr>
                      <a:r>
                        <a:rPr lang="en-US" sz="1800" b="0" i="1" dirty="0" smtClean="0">
                          <a:solidFill>
                            <a:srgbClr val="17365D"/>
                          </a:solidFill>
                          <a:latin typeface="Calibri"/>
                          <a:ea typeface="Times New Roman"/>
                          <a:cs typeface="Calibri"/>
                        </a:rPr>
                        <a:t>EVA </a:t>
                      </a:r>
                      <a:r>
                        <a:rPr lang="en-US" sz="1800" b="0" i="1" dirty="0">
                          <a:solidFill>
                            <a:srgbClr val="17365D"/>
                          </a:solidFill>
                          <a:latin typeface="Calibri"/>
                          <a:ea typeface="Times New Roman"/>
                          <a:cs typeface="Calibri"/>
                        </a:rPr>
                        <a:t>does not track vehicles. GPS-based VMT does.</a:t>
                      </a:r>
                      <a:endParaRPr lang="en-US" sz="1800" b="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489023760"/>
              </p:ext>
            </p:extLst>
          </p:nvPr>
        </p:nvGraphicFramePr>
        <p:xfrm>
          <a:off x="381000" y="2929465"/>
          <a:ext cx="8229600" cy="768730"/>
        </p:xfrm>
        <a:graphic>
          <a:graphicData uri="http://schemas.openxmlformats.org/drawingml/2006/table">
            <a:tbl>
              <a:tblPr firstRow="1" bandRow="1">
                <a:tableStyleId>{5C22544A-7EE6-4342-B048-85BDC9FD1C3A}</a:tableStyleId>
              </a:tblPr>
              <a:tblGrid>
                <a:gridCol w="2133600"/>
                <a:gridCol w="609600"/>
                <a:gridCol w="762000"/>
                <a:gridCol w="838200"/>
                <a:gridCol w="3886200"/>
              </a:tblGrid>
              <a:tr h="768730">
                <a:tc>
                  <a:txBody>
                    <a:bodyPr/>
                    <a:lstStyle/>
                    <a:p>
                      <a:pPr marL="0" marR="0">
                        <a:lnSpc>
                          <a:spcPct val="90000"/>
                        </a:lnSpc>
                        <a:spcBef>
                          <a:spcPts val="0"/>
                        </a:spcBef>
                        <a:spcAft>
                          <a:spcPts val="600"/>
                        </a:spcAft>
                      </a:pPr>
                      <a:r>
                        <a:rPr lang="en-US" sz="1800" b="0" dirty="0">
                          <a:solidFill>
                            <a:srgbClr val="17365D"/>
                          </a:solidFill>
                          <a:latin typeface="Calibri"/>
                          <a:ea typeface="Times New Roman"/>
                          <a:cs typeface="Calibri"/>
                        </a:rPr>
                        <a:t>Self-funded installation?</a:t>
                      </a:r>
                      <a:endParaRPr lang="en-US" sz="1800" b="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90000"/>
                        </a:lnSpc>
                        <a:spcBef>
                          <a:spcPts val="0"/>
                        </a:spcBef>
                        <a:spcAft>
                          <a:spcPts val="0"/>
                        </a:spcAft>
                      </a:pPr>
                      <a:r>
                        <a:rPr lang="en-US" sz="1800" b="0" i="1" u="sng" dirty="0" smtClean="0">
                          <a:solidFill>
                            <a:srgbClr val="17365D"/>
                          </a:solidFill>
                          <a:latin typeface="Calibri"/>
                          <a:ea typeface="Times New Roman"/>
                          <a:cs typeface="Calibri"/>
                        </a:rPr>
                        <a:t>N/A</a:t>
                      </a:r>
                      <a:endParaRPr lang="en-US" sz="1800" b="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90000"/>
                        </a:lnSpc>
                        <a:spcBef>
                          <a:spcPts val="0"/>
                        </a:spcBef>
                        <a:spcAft>
                          <a:spcPts val="0"/>
                        </a:spcAft>
                      </a:pPr>
                      <a:r>
                        <a:rPr lang="en-US" sz="1800" b="0" i="1" u="sng" dirty="0">
                          <a:solidFill>
                            <a:srgbClr val="17365D"/>
                          </a:solidFill>
                          <a:latin typeface="Calibri"/>
                          <a:ea typeface="Times New Roman"/>
                          <a:cs typeface="Calibri"/>
                        </a:rPr>
                        <a:t>No</a:t>
                      </a:r>
                      <a:endParaRPr lang="en-US" sz="1800" b="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algn="ctr">
                        <a:lnSpc>
                          <a:spcPct val="90000"/>
                        </a:lnSpc>
                        <a:spcBef>
                          <a:spcPts val="0"/>
                        </a:spcBef>
                        <a:spcAft>
                          <a:spcPts val="0"/>
                        </a:spcAft>
                      </a:pPr>
                      <a:r>
                        <a:rPr lang="en-US" sz="1800" b="0" i="1" u="sng" dirty="0">
                          <a:solidFill>
                            <a:srgbClr val="17365D"/>
                          </a:solidFill>
                          <a:latin typeface="Calibri"/>
                          <a:ea typeface="Times New Roman"/>
                          <a:cs typeface="Calibri"/>
                        </a:rPr>
                        <a:t>Yes</a:t>
                      </a:r>
                      <a:endParaRPr lang="en-US" sz="1800" b="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nSpc>
                          <a:spcPct val="90000"/>
                        </a:lnSpc>
                        <a:spcBef>
                          <a:spcPts val="0"/>
                        </a:spcBef>
                        <a:spcAft>
                          <a:spcPts val="600"/>
                        </a:spcAft>
                      </a:pPr>
                      <a:r>
                        <a:rPr lang="en-US" sz="1800" b="0" i="1" dirty="0" smtClean="0">
                          <a:solidFill>
                            <a:srgbClr val="17365D"/>
                          </a:solidFill>
                          <a:latin typeface="Calibri"/>
                          <a:ea typeface="Times New Roman"/>
                          <a:cs typeface="Calibri"/>
                        </a:rPr>
                        <a:t>A public-private </a:t>
                      </a:r>
                      <a:r>
                        <a:rPr lang="en-US" sz="1800" b="0" i="1" dirty="0">
                          <a:solidFill>
                            <a:srgbClr val="17365D"/>
                          </a:solidFill>
                          <a:latin typeface="Calibri"/>
                          <a:ea typeface="Times New Roman"/>
                          <a:cs typeface="Calibri"/>
                        </a:rPr>
                        <a:t>venture, EVA’s </a:t>
                      </a:r>
                      <a:r>
                        <a:rPr lang="en-US" sz="1800" b="0" i="1" dirty="0" smtClean="0">
                          <a:solidFill>
                            <a:srgbClr val="17365D"/>
                          </a:solidFill>
                          <a:latin typeface="Calibri"/>
                          <a:ea typeface="Times New Roman"/>
                          <a:cs typeface="Calibri"/>
                        </a:rPr>
                        <a:t>installation/</a:t>
                      </a:r>
                      <a:r>
                        <a:rPr lang="en-US" sz="1800" b="0" i="1" dirty="0" smtClean="0">
                          <a:solidFill>
                            <a:srgbClr val="263645"/>
                          </a:solidFill>
                          <a:latin typeface="Calibri"/>
                          <a:ea typeface="Times New Roman"/>
                          <a:cs typeface="Calibri"/>
                        </a:rPr>
                        <a:t>operation is </a:t>
                      </a:r>
                      <a:r>
                        <a:rPr lang="en-US" sz="1800" b="0" i="1" dirty="0" smtClean="0">
                          <a:solidFill>
                            <a:srgbClr val="17365D"/>
                          </a:solidFill>
                          <a:latin typeface="Calibri"/>
                          <a:ea typeface="Times New Roman"/>
                          <a:cs typeface="Calibri"/>
                        </a:rPr>
                        <a:t>self-funding</a:t>
                      </a:r>
                      <a:r>
                        <a:rPr lang="en-US" sz="1800" b="0" i="1" dirty="0">
                          <a:solidFill>
                            <a:srgbClr val="17365D"/>
                          </a:solidFill>
                          <a:latin typeface="Calibri"/>
                          <a:ea typeface="Times New Roman"/>
                          <a:cs typeface="Calibri"/>
                        </a:rPr>
                        <a:t>.</a:t>
                      </a:r>
                      <a:endParaRPr lang="en-US" sz="1800" b="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3477476473"/>
              </p:ext>
            </p:extLst>
          </p:nvPr>
        </p:nvGraphicFramePr>
        <p:xfrm>
          <a:off x="381000" y="3701616"/>
          <a:ext cx="8229600" cy="565583"/>
        </p:xfrm>
        <a:graphic>
          <a:graphicData uri="http://schemas.openxmlformats.org/drawingml/2006/table">
            <a:tbl>
              <a:tblPr firstRow="1" bandRow="1">
                <a:tableStyleId>{5C22544A-7EE6-4342-B048-85BDC9FD1C3A}</a:tableStyleId>
              </a:tblPr>
              <a:tblGrid>
                <a:gridCol w="2133600"/>
                <a:gridCol w="609600"/>
                <a:gridCol w="762000"/>
                <a:gridCol w="838200"/>
                <a:gridCol w="3886200"/>
              </a:tblGrid>
              <a:tr h="565583">
                <a:tc>
                  <a:txBody>
                    <a:bodyPr/>
                    <a:lstStyle/>
                    <a:p>
                      <a:pPr marL="0" marR="0">
                        <a:lnSpc>
                          <a:spcPct val="90000"/>
                        </a:lnSpc>
                        <a:spcBef>
                          <a:spcPts val="0"/>
                        </a:spcBef>
                        <a:spcAft>
                          <a:spcPts val="600"/>
                        </a:spcAft>
                      </a:pPr>
                      <a:r>
                        <a:rPr lang="en-US" sz="1800" b="0" dirty="0">
                          <a:solidFill>
                            <a:srgbClr val="17365D"/>
                          </a:solidFill>
                          <a:latin typeface="Calibri"/>
                          <a:ea typeface="Times New Roman"/>
                          <a:cs typeface="Calibri"/>
                        </a:rPr>
                        <a:t>Different rate for rural drivers</a:t>
                      </a:r>
                      <a:r>
                        <a:rPr lang="en-US" sz="1800" b="0" dirty="0" smtClean="0">
                          <a:solidFill>
                            <a:srgbClr val="17365D"/>
                          </a:solidFill>
                          <a:latin typeface="Calibri"/>
                          <a:ea typeface="Times New Roman"/>
                          <a:cs typeface="Calibri"/>
                        </a:rPr>
                        <a:t>?</a:t>
                      </a:r>
                      <a:endParaRPr lang="en-US" sz="1800" b="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90000"/>
                        </a:lnSpc>
                        <a:spcBef>
                          <a:spcPts val="0"/>
                        </a:spcBef>
                        <a:spcAft>
                          <a:spcPts val="0"/>
                        </a:spcAft>
                      </a:pPr>
                      <a:r>
                        <a:rPr lang="en-US" sz="1800" b="0" i="1" u="sng" dirty="0">
                          <a:solidFill>
                            <a:srgbClr val="17365D"/>
                          </a:solidFill>
                          <a:latin typeface="Calibri"/>
                          <a:ea typeface="Times New Roman"/>
                          <a:cs typeface="Calibri"/>
                        </a:rPr>
                        <a:t>No</a:t>
                      </a:r>
                      <a:endParaRPr lang="en-US" sz="1800" b="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90000"/>
                        </a:lnSpc>
                        <a:spcBef>
                          <a:spcPts val="0"/>
                        </a:spcBef>
                        <a:spcAft>
                          <a:spcPts val="0"/>
                        </a:spcAft>
                      </a:pPr>
                      <a:r>
                        <a:rPr lang="en-US" sz="1800" b="0" i="1" u="sng" dirty="0">
                          <a:solidFill>
                            <a:srgbClr val="17365D"/>
                          </a:solidFill>
                          <a:latin typeface="Calibri"/>
                          <a:ea typeface="Times New Roman"/>
                          <a:cs typeface="Calibri"/>
                        </a:rPr>
                        <a:t>No</a:t>
                      </a:r>
                      <a:endParaRPr lang="en-US" sz="1800" b="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algn="ctr">
                        <a:lnSpc>
                          <a:spcPct val="90000"/>
                        </a:lnSpc>
                        <a:spcBef>
                          <a:spcPts val="0"/>
                        </a:spcBef>
                        <a:spcAft>
                          <a:spcPts val="0"/>
                        </a:spcAft>
                      </a:pPr>
                      <a:r>
                        <a:rPr lang="en-US" sz="1800" b="0" i="1" u="sng" dirty="0">
                          <a:solidFill>
                            <a:srgbClr val="17365D"/>
                          </a:solidFill>
                          <a:latin typeface="Calibri"/>
                          <a:ea typeface="Times New Roman"/>
                          <a:cs typeface="Calibri"/>
                        </a:rPr>
                        <a:t>Yes</a:t>
                      </a:r>
                      <a:endParaRPr lang="en-US" sz="1800" b="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nSpc>
                          <a:spcPct val="90000"/>
                        </a:lnSpc>
                        <a:spcBef>
                          <a:spcPts val="0"/>
                        </a:spcBef>
                        <a:spcAft>
                          <a:spcPts val="600"/>
                        </a:spcAft>
                      </a:pPr>
                      <a:r>
                        <a:rPr lang="en-US" sz="1800" b="0" i="1" dirty="0">
                          <a:solidFill>
                            <a:srgbClr val="17365D"/>
                          </a:solidFill>
                          <a:latin typeface="Calibri"/>
                          <a:ea typeface="Times New Roman"/>
                          <a:cs typeface="Calibri"/>
                        </a:rPr>
                        <a:t>This will be viewed very favorably by rural drivers</a:t>
                      </a:r>
                      <a:r>
                        <a:rPr lang="en-US" sz="1800" b="0" i="1" dirty="0" smtClean="0">
                          <a:solidFill>
                            <a:srgbClr val="17365D"/>
                          </a:solidFill>
                          <a:latin typeface="Calibri"/>
                          <a:ea typeface="Times New Roman"/>
                          <a:cs typeface="Calibri"/>
                        </a:rPr>
                        <a:t>. </a:t>
                      </a:r>
                      <a:endParaRPr lang="en-US" sz="1800" b="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8" name="Content Placeholder 3"/>
          <p:cNvGraphicFramePr>
            <a:graphicFrameLocks/>
          </p:cNvGraphicFramePr>
          <p:nvPr>
            <p:extLst>
              <p:ext uri="{D42A27DB-BD31-4B8C-83A1-F6EECF244321}">
                <p14:modId xmlns:p14="http://schemas.microsoft.com/office/powerpoint/2010/main" val="80879757"/>
              </p:ext>
            </p:extLst>
          </p:nvPr>
        </p:nvGraphicFramePr>
        <p:xfrm>
          <a:off x="381000" y="4251960"/>
          <a:ext cx="8229600" cy="853440"/>
        </p:xfrm>
        <a:graphic>
          <a:graphicData uri="http://schemas.openxmlformats.org/drawingml/2006/table">
            <a:tbl>
              <a:tblPr firstRow="1" bandRow="1">
                <a:tableStyleId>{5C22544A-7EE6-4342-B048-85BDC9FD1C3A}</a:tableStyleId>
              </a:tblPr>
              <a:tblGrid>
                <a:gridCol w="2133600"/>
                <a:gridCol w="609600"/>
                <a:gridCol w="762000"/>
                <a:gridCol w="838200"/>
                <a:gridCol w="3886200"/>
              </a:tblGrid>
              <a:tr h="853440">
                <a:tc>
                  <a:txBody>
                    <a:bodyPr/>
                    <a:lstStyle/>
                    <a:p>
                      <a:pPr marL="0" marR="0">
                        <a:lnSpc>
                          <a:spcPct val="90000"/>
                        </a:lnSpc>
                        <a:spcBef>
                          <a:spcPts val="0"/>
                        </a:spcBef>
                        <a:spcAft>
                          <a:spcPts val="600"/>
                        </a:spcAft>
                      </a:pPr>
                      <a:r>
                        <a:rPr lang="en-US" sz="1800" b="0" dirty="0" smtClean="0">
                          <a:solidFill>
                            <a:srgbClr val="17365D"/>
                          </a:solidFill>
                          <a:latin typeface="Calibri"/>
                          <a:ea typeface="Times New Roman"/>
                          <a:cs typeface="Calibri"/>
                        </a:rPr>
                        <a:t>Tiered, segmented rates? </a:t>
                      </a:r>
                      <a:endParaRPr lang="en-US" sz="1800" b="0" u="none" strike="sngStrike" dirty="0">
                        <a:solidFill>
                          <a:srgbClr val="D60056"/>
                        </a:solidFill>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90000"/>
                        </a:lnSpc>
                        <a:spcBef>
                          <a:spcPts val="0"/>
                        </a:spcBef>
                        <a:spcAft>
                          <a:spcPts val="0"/>
                        </a:spcAft>
                      </a:pPr>
                      <a:r>
                        <a:rPr lang="en-US" sz="1800" b="0" i="1" u="sng" dirty="0">
                          <a:solidFill>
                            <a:srgbClr val="17365D"/>
                          </a:solidFill>
                          <a:latin typeface="Calibri"/>
                          <a:ea typeface="Times New Roman"/>
                          <a:cs typeface="Calibri"/>
                        </a:rPr>
                        <a:t>No</a:t>
                      </a:r>
                      <a:endParaRPr lang="en-US" sz="1800" b="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90000"/>
                        </a:lnSpc>
                        <a:spcBef>
                          <a:spcPts val="0"/>
                        </a:spcBef>
                        <a:spcAft>
                          <a:spcPts val="0"/>
                        </a:spcAft>
                      </a:pPr>
                      <a:r>
                        <a:rPr lang="en-US" sz="1800" b="0" i="1" u="sng" dirty="0">
                          <a:solidFill>
                            <a:srgbClr val="263645"/>
                          </a:solidFill>
                          <a:latin typeface="Calibri"/>
                          <a:ea typeface="Times New Roman"/>
                          <a:cs typeface="Calibri"/>
                        </a:rPr>
                        <a:t>No</a:t>
                      </a:r>
                      <a:endParaRPr lang="en-US" sz="1800" b="0" dirty="0">
                        <a:solidFill>
                          <a:srgbClr val="263645"/>
                        </a:solidFill>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algn="ctr">
                        <a:lnSpc>
                          <a:spcPct val="90000"/>
                        </a:lnSpc>
                        <a:spcBef>
                          <a:spcPts val="0"/>
                        </a:spcBef>
                        <a:spcAft>
                          <a:spcPts val="0"/>
                        </a:spcAft>
                      </a:pPr>
                      <a:r>
                        <a:rPr lang="en-US" sz="1800" b="0" i="1" u="sng" dirty="0">
                          <a:solidFill>
                            <a:srgbClr val="263645"/>
                          </a:solidFill>
                          <a:latin typeface="Calibri"/>
                          <a:ea typeface="Times New Roman"/>
                          <a:cs typeface="Calibri"/>
                        </a:rPr>
                        <a:t>Yes</a:t>
                      </a:r>
                      <a:endParaRPr lang="en-US" sz="1800" b="0" dirty="0">
                        <a:solidFill>
                          <a:srgbClr val="263645"/>
                        </a:solidFill>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nSpc>
                          <a:spcPct val="90000"/>
                        </a:lnSpc>
                        <a:spcBef>
                          <a:spcPts val="0"/>
                        </a:spcBef>
                        <a:spcAft>
                          <a:spcPts val="600"/>
                        </a:spcAft>
                      </a:pPr>
                      <a:r>
                        <a:rPr lang="en-US" sz="1800" b="0" i="1" dirty="0">
                          <a:solidFill>
                            <a:srgbClr val="263645"/>
                          </a:solidFill>
                          <a:latin typeface="Calibri"/>
                          <a:ea typeface="Times New Roman"/>
                          <a:cs typeface="Calibri"/>
                        </a:rPr>
                        <a:t>EVA enables a </a:t>
                      </a:r>
                      <a:r>
                        <a:rPr lang="en-US" sz="1800" b="0" i="1" dirty="0" smtClean="0">
                          <a:solidFill>
                            <a:srgbClr val="263645"/>
                          </a:solidFill>
                          <a:latin typeface="Calibri"/>
                          <a:ea typeface="Times New Roman"/>
                          <a:cs typeface="Calibri"/>
                        </a:rPr>
                        <a:t>progressive </a:t>
                      </a:r>
                      <a:r>
                        <a:rPr lang="en-US" sz="1800" b="0" i="1" dirty="0">
                          <a:solidFill>
                            <a:srgbClr val="263645"/>
                          </a:solidFill>
                          <a:latin typeface="Calibri"/>
                          <a:ea typeface="Times New Roman"/>
                          <a:cs typeface="Calibri"/>
                        </a:rPr>
                        <a:t>pricing </a:t>
                      </a:r>
                      <a:r>
                        <a:rPr lang="en-US" sz="1800" b="0" i="1" dirty="0" smtClean="0">
                          <a:solidFill>
                            <a:srgbClr val="263645"/>
                          </a:solidFill>
                          <a:latin typeface="Calibri"/>
                          <a:ea typeface="Times New Roman"/>
                          <a:cs typeface="Calibri"/>
                        </a:rPr>
                        <a:t>structure based on type</a:t>
                      </a:r>
                      <a:r>
                        <a:rPr lang="en-US" sz="1800" b="0" i="1" baseline="0" dirty="0" smtClean="0">
                          <a:solidFill>
                            <a:srgbClr val="263645"/>
                          </a:solidFill>
                          <a:latin typeface="Calibri"/>
                          <a:ea typeface="Times New Roman"/>
                          <a:cs typeface="Calibri"/>
                        </a:rPr>
                        <a:t> of user and usage (e.g., occupational)</a:t>
                      </a:r>
                      <a:r>
                        <a:rPr lang="en-US" sz="1800" b="0" i="1" dirty="0" smtClean="0">
                          <a:solidFill>
                            <a:srgbClr val="263645"/>
                          </a:solidFill>
                          <a:latin typeface="Calibri"/>
                          <a:ea typeface="Times New Roman"/>
                          <a:cs typeface="Calibri"/>
                        </a:rPr>
                        <a:t>.</a:t>
                      </a:r>
                      <a:endParaRPr lang="en-US" sz="1800" b="0" dirty="0">
                        <a:solidFill>
                          <a:srgbClr val="263645"/>
                        </a:solidFill>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9" name="Content Placeholder 3"/>
          <p:cNvGraphicFramePr>
            <a:graphicFrameLocks/>
          </p:cNvGraphicFramePr>
          <p:nvPr>
            <p:extLst>
              <p:ext uri="{D42A27DB-BD31-4B8C-83A1-F6EECF244321}">
                <p14:modId xmlns:p14="http://schemas.microsoft.com/office/powerpoint/2010/main" val="860850636"/>
              </p:ext>
            </p:extLst>
          </p:nvPr>
        </p:nvGraphicFramePr>
        <p:xfrm>
          <a:off x="381000" y="5073226"/>
          <a:ext cx="8229600" cy="565574"/>
        </p:xfrm>
        <a:graphic>
          <a:graphicData uri="http://schemas.openxmlformats.org/drawingml/2006/table">
            <a:tbl>
              <a:tblPr firstRow="1" bandRow="1">
                <a:tableStyleId>{5C22544A-7EE6-4342-B048-85BDC9FD1C3A}</a:tableStyleId>
              </a:tblPr>
              <a:tblGrid>
                <a:gridCol w="2133600"/>
                <a:gridCol w="609600"/>
                <a:gridCol w="762000"/>
                <a:gridCol w="838200"/>
                <a:gridCol w="3886200"/>
              </a:tblGrid>
              <a:tr h="565574">
                <a:tc>
                  <a:txBody>
                    <a:bodyPr/>
                    <a:lstStyle/>
                    <a:p>
                      <a:pPr marL="0" marR="0">
                        <a:lnSpc>
                          <a:spcPct val="90000"/>
                        </a:lnSpc>
                        <a:spcBef>
                          <a:spcPts val="0"/>
                        </a:spcBef>
                        <a:spcAft>
                          <a:spcPts val="600"/>
                        </a:spcAft>
                      </a:pPr>
                      <a:r>
                        <a:rPr lang="en-US" sz="1800" b="0" dirty="0">
                          <a:solidFill>
                            <a:srgbClr val="17365D"/>
                          </a:solidFill>
                          <a:latin typeface="Calibri"/>
                          <a:ea typeface="Times New Roman"/>
                          <a:cs typeface="Calibri"/>
                        </a:rPr>
                        <a:t>User Fee?</a:t>
                      </a:r>
                      <a:endParaRPr lang="en-US" sz="1800" b="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90000"/>
                        </a:lnSpc>
                        <a:spcBef>
                          <a:spcPts val="0"/>
                        </a:spcBef>
                        <a:spcAft>
                          <a:spcPts val="0"/>
                        </a:spcAft>
                      </a:pPr>
                      <a:r>
                        <a:rPr lang="en-US" sz="1800" b="0" i="1" dirty="0">
                          <a:solidFill>
                            <a:srgbClr val="17365D"/>
                          </a:solidFill>
                          <a:latin typeface="Calibri"/>
                          <a:ea typeface="Times New Roman"/>
                          <a:cs typeface="Calibri"/>
                        </a:rPr>
                        <a:t>Yes</a:t>
                      </a:r>
                      <a:endParaRPr lang="en-US" sz="1800" b="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90000"/>
                        </a:lnSpc>
                        <a:spcBef>
                          <a:spcPts val="0"/>
                        </a:spcBef>
                        <a:spcAft>
                          <a:spcPts val="0"/>
                        </a:spcAft>
                      </a:pPr>
                      <a:r>
                        <a:rPr lang="en-US" sz="1800" b="0" i="1" dirty="0">
                          <a:solidFill>
                            <a:srgbClr val="17365D"/>
                          </a:solidFill>
                          <a:latin typeface="Calibri"/>
                          <a:ea typeface="Times New Roman"/>
                          <a:cs typeface="Calibri"/>
                        </a:rPr>
                        <a:t>Yes</a:t>
                      </a:r>
                      <a:endParaRPr lang="en-US" sz="1800" b="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algn="ctr">
                        <a:lnSpc>
                          <a:spcPct val="90000"/>
                        </a:lnSpc>
                        <a:spcBef>
                          <a:spcPts val="0"/>
                        </a:spcBef>
                        <a:spcAft>
                          <a:spcPts val="0"/>
                        </a:spcAft>
                      </a:pPr>
                      <a:r>
                        <a:rPr lang="en-US" sz="1800" b="0" i="1" dirty="0">
                          <a:solidFill>
                            <a:srgbClr val="17365D"/>
                          </a:solidFill>
                          <a:latin typeface="Calibri"/>
                          <a:ea typeface="Times New Roman"/>
                          <a:cs typeface="Calibri"/>
                        </a:rPr>
                        <a:t>Yes</a:t>
                      </a:r>
                      <a:endParaRPr lang="en-US" sz="1800" b="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nSpc>
                          <a:spcPct val="90000"/>
                        </a:lnSpc>
                        <a:spcBef>
                          <a:spcPts val="0"/>
                        </a:spcBef>
                        <a:spcAft>
                          <a:spcPts val="600"/>
                        </a:spcAft>
                      </a:pPr>
                      <a:r>
                        <a:rPr lang="en-US" sz="1800" b="0" i="1" dirty="0" smtClean="0">
                          <a:solidFill>
                            <a:srgbClr val="17365D"/>
                          </a:solidFill>
                          <a:latin typeface="Calibri"/>
                          <a:ea typeface="Times New Roman"/>
                          <a:cs typeface="Calibri"/>
                        </a:rPr>
                        <a:t>EVA and gas </a:t>
                      </a:r>
                      <a:r>
                        <a:rPr lang="en-US" sz="1800" b="0" i="1" dirty="0">
                          <a:solidFill>
                            <a:srgbClr val="17365D"/>
                          </a:solidFill>
                          <a:latin typeface="Calibri"/>
                          <a:ea typeface="Times New Roman"/>
                          <a:cs typeface="Calibri"/>
                        </a:rPr>
                        <a:t>tax </a:t>
                      </a:r>
                      <a:r>
                        <a:rPr lang="en-US" sz="1800" b="0" i="1" dirty="0" smtClean="0">
                          <a:solidFill>
                            <a:srgbClr val="17365D"/>
                          </a:solidFill>
                          <a:latin typeface="Calibri"/>
                          <a:ea typeface="Times New Roman"/>
                          <a:cs typeface="Calibri"/>
                        </a:rPr>
                        <a:t>are consumption-based user fees. VMT </a:t>
                      </a:r>
                      <a:r>
                        <a:rPr lang="en-US" sz="1800" b="0" i="1" dirty="0">
                          <a:solidFill>
                            <a:srgbClr val="17365D"/>
                          </a:solidFill>
                          <a:latin typeface="Calibri"/>
                          <a:ea typeface="Times New Roman"/>
                          <a:cs typeface="Calibri"/>
                        </a:rPr>
                        <a:t>is actual mileage.</a:t>
                      </a:r>
                      <a:endParaRPr lang="en-US" sz="1800" b="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0" name="Content Placeholder 3"/>
          <p:cNvGraphicFramePr>
            <a:graphicFrameLocks/>
          </p:cNvGraphicFramePr>
          <p:nvPr>
            <p:extLst>
              <p:ext uri="{D42A27DB-BD31-4B8C-83A1-F6EECF244321}">
                <p14:modId xmlns:p14="http://schemas.microsoft.com/office/powerpoint/2010/main" val="861694902"/>
              </p:ext>
            </p:extLst>
          </p:nvPr>
        </p:nvGraphicFramePr>
        <p:xfrm>
          <a:off x="381000" y="5623560"/>
          <a:ext cx="8229600" cy="548640"/>
        </p:xfrm>
        <a:graphic>
          <a:graphicData uri="http://schemas.openxmlformats.org/drawingml/2006/table">
            <a:tbl>
              <a:tblPr firstRow="1" bandRow="1">
                <a:tableStyleId>{5C22544A-7EE6-4342-B048-85BDC9FD1C3A}</a:tableStyleId>
              </a:tblPr>
              <a:tblGrid>
                <a:gridCol w="2133600"/>
                <a:gridCol w="609600"/>
                <a:gridCol w="762000"/>
                <a:gridCol w="838200"/>
                <a:gridCol w="3886200"/>
              </a:tblGrid>
              <a:tr h="548640">
                <a:tc>
                  <a:txBody>
                    <a:bodyPr/>
                    <a:lstStyle/>
                    <a:p>
                      <a:pPr marL="0" marR="0">
                        <a:lnSpc>
                          <a:spcPct val="90000"/>
                        </a:lnSpc>
                        <a:spcBef>
                          <a:spcPts val="0"/>
                        </a:spcBef>
                        <a:spcAft>
                          <a:spcPts val="600"/>
                        </a:spcAft>
                      </a:pPr>
                      <a:r>
                        <a:rPr lang="en-US" sz="1800" b="0" dirty="0" smtClean="0">
                          <a:solidFill>
                            <a:srgbClr val="263645"/>
                          </a:solidFill>
                          <a:latin typeface="Calibri"/>
                          <a:ea typeface="Times New Roman"/>
                          <a:cs typeface="Calibri"/>
                        </a:rPr>
                        <a:t>Incentivize</a:t>
                      </a:r>
                      <a:r>
                        <a:rPr lang="en-US" sz="1800" b="0" dirty="0" smtClean="0">
                          <a:solidFill>
                            <a:srgbClr val="17365D"/>
                          </a:solidFill>
                          <a:latin typeface="Calibri"/>
                          <a:ea typeface="Times New Roman"/>
                          <a:cs typeface="Calibri"/>
                        </a:rPr>
                        <a:t> </a:t>
                      </a:r>
                      <a:r>
                        <a:rPr lang="en-US" sz="1800" b="0" dirty="0">
                          <a:solidFill>
                            <a:srgbClr val="17365D"/>
                          </a:solidFill>
                          <a:latin typeface="Calibri"/>
                          <a:ea typeface="Times New Roman"/>
                          <a:cs typeface="Calibri"/>
                        </a:rPr>
                        <a:t>efficient vehicles</a:t>
                      </a:r>
                      <a:r>
                        <a:rPr lang="en-US" sz="1800" b="0" dirty="0" smtClean="0">
                          <a:solidFill>
                            <a:srgbClr val="17365D"/>
                          </a:solidFill>
                          <a:latin typeface="Calibri"/>
                          <a:ea typeface="Times New Roman"/>
                          <a:cs typeface="Calibri"/>
                        </a:rPr>
                        <a:t>?</a:t>
                      </a:r>
                      <a:endParaRPr lang="en-US" sz="1800" b="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90000"/>
                        </a:lnSpc>
                        <a:spcBef>
                          <a:spcPts val="0"/>
                        </a:spcBef>
                        <a:spcAft>
                          <a:spcPts val="0"/>
                        </a:spcAft>
                      </a:pPr>
                      <a:r>
                        <a:rPr lang="en-US" sz="1800" b="0" i="1" u="sng" dirty="0">
                          <a:solidFill>
                            <a:srgbClr val="17365D"/>
                          </a:solidFill>
                          <a:latin typeface="Calibri"/>
                          <a:ea typeface="Times New Roman"/>
                          <a:cs typeface="Calibri"/>
                        </a:rPr>
                        <a:t>Yes</a:t>
                      </a:r>
                      <a:endParaRPr lang="en-US" sz="1800" b="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lnSpc>
                          <a:spcPct val="90000"/>
                        </a:lnSpc>
                        <a:spcBef>
                          <a:spcPts val="0"/>
                        </a:spcBef>
                        <a:spcAft>
                          <a:spcPts val="0"/>
                        </a:spcAft>
                      </a:pPr>
                      <a:r>
                        <a:rPr lang="en-US" sz="1800" b="0" i="1" u="sng" dirty="0" smtClean="0">
                          <a:solidFill>
                            <a:srgbClr val="17365D"/>
                          </a:solidFill>
                          <a:latin typeface="Calibri"/>
                          <a:ea typeface="Times New Roman"/>
                          <a:cs typeface="Calibri"/>
                        </a:rPr>
                        <a:t>No</a:t>
                      </a:r>
                      <a:r>
                        <a:rPr lang="en-US" sz="1800" b="0" u="sng" dirty="0" smtClean="0">
                          <a:solidFill>
                            <a:srgbClr val="17365D"/>
                          </a:solidFill>
                          <a:latin typeface="Calibri"/>
                          <a:ea typeface="Times New Roman"/>
                          <a:cs typeface="Calibri"/>
                        </a:rPr>
                        <a:t> </a:t>
                      </a:r>
                      <a:endParaRPr lang="en-US" sz="1800" b="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algn="ctr">
                        <a:lnSpc>
                          <a:spcPct val="90000"/>
                        </a:lnSpc>
                        <a:spcBef>
                          <a:spcPts val="0"/>
                        </a:spcBef>
                        <a:spcAft>
                          <a:spcPts val="0"/>
                        </a:spcAft>
                      </a:pPr>
                      <a:r>
                        <a:rPr lang="en-US" sz="1800" b="0" i="1" u="sng" dirty="0">
                          <a:solidFill>
                            <a:srgbClr val="17365D"/>
                          </a:solidFill>
                          <a:latin typeface="Calibri"/>
                          <a:ea typeface="Times New Roman"/>
                          <a:cs typeface="Calibri"/>
                        </a:rPr>
                        <a:t>Yes </a:t>
                      </a:r>
                      <a:endParaRPr lang="en-US" sz="1800" b="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nSpc>
                          <a:spcPct val="90000"/>
                        </a:lnSpc>
                        <a:spcBef>
                          <a:spcPts val="0"/>
                        </a:spcBef>
                        <a:spcAft>
                          <a:spcPts val="600"/>
                        </a:spcAft>
                      </a:pPr>
                      <a:r>
                        <a:rPr lang="en-US" sz="1800" b="0" i="1" dirty="0">
                          <a:solidFill>
                            <a:srgbClr val="17365D"/>
                          </a:solidFill>
                          <a:latin typeface="Calibri"/>
                          <a:ea typeface="Times New Roman"/>
                          <a:cs typeface="Calibri"/>
                        </a:rPr>
                        <a:t>EVA </a:t>
                      </a:r>
                      <a:r>
                        <a:rPr lang="en-US" sz="1800" b="0" i="1" dirty="0" smtClean="0">
                          <a:solidFill>
                            <a:srgbClr val="263645"/>
                          </a:solidFill>
                          <a:latin typeface="Calibri"/>
                          <a:ea typeface="Times New Roman"/>
                          <a:cs typeface="Calibri"/>
                        </a:rPr>
                        <a:t>is</a:t>
                      </a:r>
                      <a:r>
                        <a:rPr lang="en-US" sz="1800" b="0" i="1" dirty="0" smtClean="0">
                          <a:solidFill>
                            <a:srgbClr val="17365D"/>
                          </a:solidFill>
                          <a:latin typeface="Calibri"/>
                          <a:ea typeface="Times New Roman"/>
                          <a:cs typeface="Calibri"/>
                        </a:rPr>
                        <a:t> a </a:t>
                      </a:r>
                      <a:r>
                        <a:rPr lang="en-US" sz="1800" b="0" i="1" dirty="0">
                          <a:solidFill>
                            <a:srgbClr val="17365D"/>
                          </a:solidFill>
                          <a:latin typeface="Calibri"/>
                          <a:ea typeface="Times New Roman"/>
                          <a:cs typeface="Calibri"/>
                        </a:rPr>
                        <a:t>truly transformative tool in </a:t>
                      </a:r>
                      <a:r>
                        <a:rPr lang="en-US" sz="1800" b="0" i="1" dirty="0" smtClean="0">
                          <a:solidFill>
                            <a:srgbClr val="17365D"/>
                          </a:solidFill>
                          <a:latin typeface="Calibri"/>
                          <a:ea typeface="Times New Roman"/>
                          <a:cs typeface="Calibri"/>
                        </a:rPr>
                        <a:t>effort </a:t>
                      </a:r>
                      <a:r>
                        <a:rPr lang="en-US" sz="1800" b="0" i="1" dirty="0">
                          <a:solidFill>
                            <a:srgbClr val="17365D"/>
                          </a:solidFill>
                          <a:latin typeface="Calibri"/>
                          <a:ea typeface="Times New Roman"/>
                          <a:cs typeface="Calibri"/>
                        </a:rPr>
                        <a:t>to reduce carbon emissions.</a:t>
                      </a:r>
                      <a:endParaRPr lang="en-US" sz="1800" b="0" dirty="0">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6023522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ssolv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EVA policy apps support inevitable transportation policy reform</a:t>
            </a:r>
            <a:endParaRPr lang="en-US" dirty="0"/>
          </a:p>
        </p:txBody>
      </p:sp>
      <p:sp>
        <p:nvSpPr>
          <p:cNvPr id="6" name="Content Placeholder 5"/>
          <p:cNvSpPr>
            <a:spLocks noGrp="1"/>
          </p:cNvSpPr>
          <p:nvPr>
            <p:ph idx="1"/>
          </p:nvPr>
        </p:nvSpPr>
        <p:spPr/>
        <p:txBody>
          <a:bodyPr>
            <a:normAutofit/>
          </a:bodyPr>
          <a:lstStyle/>
          <a:p>
            <a:pPr lvl="0"/>
            <a:r>
              <a:rPr lang="en-US" dirty="0" smtClean="0"/>
              <a:t>States mandate a solution for transportation funding and other transportation policies</a:t>
            </a:r>
          </a:p>
          <a:p>
            <a:pPr lvl="1"/>
            <a:r>
              <a:rPr lang="en-US" dirty="0"/>
              <a:t>Electronic vehicle identification </a:t>
            </a:r>
            <a:r>
              <a:rPr lang="en-US" dirty="0" smtClean="0"/>
              <a:t>key to solution</a:t>
            </a:r>
          </a:p>
          <a:p>
            <a:pPr lvl="0"/>
            <a:r>
              <a:rPr lang="en-US" dirty="0" smtClean="0"/>
              <a:t>EVA will be positioned as solution of choice</a:t>
            </a:r>
          </a:p>
          <a:p>
            <a:pPr lvl="1"/>
            <a:r>
              <a:rPr lang="en-US" dirty="0" smtClean="0"/>
              <a:t>Stage 1 consumer apps in place</a:t>
            </a:r>
          </a:p>
          <a:p>
            <a:pPr lvl="1"/>
            <a:r>
              <a:rPr lang="en-US" dirty="0" smtClean="0"/>
              <a:t>Same vehicle ID model as electronic tolling systems</a:t>
            </a:r>
          </a:p>
          <a:p>
            <a:pPr lvl="1"/>
            <a:r>
              <a:rPr lang="en-US" dirty="0" smtClean="0"/>
              <a:t>Pump rather than vehicle-based telematics</a:t>
            </a:r>
          </a:p>
          <a:p>
            <a:pPr lvl="1"/>
            <a:r>
              <a:rPr lang="en-US" dirty="0" smtClean="0"/>
              <a:t>No-cost business model</a:t>
            </a:r>
          </a:p>
          <a:p>
            <a:r>
              <a:rPr lang="en-US" dirty="0" smtClean="0"/>
              <a:t>The </a:t>
            </a:r>
            <a:r>
              <a:rPr lang="en-US" dirty="0"/>
              <a:t>prospect:  EVA adopted at 100% of stations</a:t>
            </a:r>
          </a:p>
          <a:p>
            <a:pPr lvl="1"/>
            <a:r>
              <a:rPr lang="en-US" dirty="0"/>
              <a:t>State mandate can be just to put RFID at the </a:t>
            </a:r>
            <a:r>
              <a:rPr lang="en-US" dirty="0" smtClean="0"/>
              <a:t>pump (versus mandating that every car get an OBD)</a:t>
            </a:r>
            <a:endParaRPr lang="en-US" dirty="0"/>
          </a:p>
        </p:txBody>
      </p:sp>
    </p:spTree>
    <p:extLst>
      <p:ext uri="{BB962C8B-B14F-4D97-AF65-F5344CB8AC3E}">
        <p14:creationId xmlns:p14="http://schemas.microsoft.com/office/powerpoint/2010/main" val="3945605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dissolv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dissolv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dissolv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dissolve">
                                      <p:cBhvr>
                                        <p:cTn id="4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 You</a:t>
            </a:r>
            <a:endParaRPr lang="en-US" dirty="0"/>
          </a:p>
        </p:txBody>
      </p:sp>
      <p:sp>
        <p:nvSpPr>
          <p:cNvPr id="3" name="TextBox 2"/>
          <p:cNvSpPr txBox="1"/>
          <p:nvPr/>
        </p:nvSpPr>
        <p:spPr>
          <a:xfrm>
            <a:off x="1524000" y="4497050"/>
            <a:ext cx="4648200" cy="2108269"/>
          </a:xfrm>
          <a:prstGeom prst="rect">
            <a:avLst/>
          </a:prstGeom>
          <a:solidFill>
            <a:schemeClr val="bg2"/>
          </a:solidFill>
        </p:spPr>
        <p:txBody>
          <a:bodyPr wrap="square" rtlCol="0">
            <a:spAutoFit/>
          </a:bodyPr>
          <a:lstStyle/>
          <a:p>
            <a:pPr algn="ctr">
              <a:buNone/>
            </a:pPr>
            <a:r>
              <a:rPr lang="en-US" b="1" dirty="0">
                <a:latin typeface="Gill Sans"/>
              </a:rPr>
              <a:t>For additional </a:t>
            </a:r>
            <a:r>
              <a:rPr lang="en-US" b="1" dirty="0" smtClean="0">
                <a:latin typeface="Gill Sans"/>
              </a:rPr>
              <a:t>information:</a:t>
            </a:r>
            <a:endParaRPr lang="en-US" sz="1600" dirty="0">
              <a:latin typeface="Gill Sans"/>
            </a:endParaRPr>
          </a:p>
          <a:p>
            <a:pPr>
              <a:spcBef>
                <a:spcPts val="600"/>
              </a:spcBef>
              <a:buNone/>
              <a:tabLst>
                <a:tab pos="3206750" algn="l"/>
              </a:tabLst>
            </a:pPr>
            <a:r>
              <a:rPr lang="en-US" dirty="0" smtClean="0">
                <a:latin typeface="Gill Sans"/>
              </a:rPr>
              <a:t>John Condon </a:t>
            </a:r>
          </a:p>
          <a:p>
            <a:pPr>
              <a:spcBef>
                <a:spcPts val="600"/>
              </a:spcBef>
              <a:buNone/>
              <a:tabLst>
                <a:tab pos="3206750" algn="l"/>
              </a:tabLst>
            </a:pPr>
            <a:r>
              <a:rPr lang="en-US" dirty="0" smtClean="0">
                <a:latin typeface="Gill Sans"/>
              </a:rPr>
              <a:t>Research Director  </a:t>
            </a:r>
          </a:p>
          <a:p>
            <a:pPr>
              <a:spcBef>
                <a:spcPts val="600"/>
              </a:spcBef>
              <a:buNone/>
              <a:tabLst>
                <a:tab pos="3206750" algn="l"/>
              </a:tabLst>
            </a:pPr>
            <a:r>
              <a:rPr lang="en-US" dirty="0" smtClean="0">
                <a:latin typeface="Gill Sans"/>
                <a:hlinkClick r:id="rId3"/>
              </a:rPr>
              <a:t>jcondon@verdevinc.com</a:t>
            </a:r>
            <a:endParaRPr lang="en-US" dirty="0" smtClean="0">
              <a:latin typeface="Gill Sans"/>
            </a:endParaRPr>
          </a:p>
          <a:p>
            <a:pPr>
              <a:spcBef>
                <a:spcPts val="600"/>
              </a:spcBef>
              <a:buNone/>
              <a:tabLst>
                <a:tab pos="3206750" algn="l"/>
              </a:tabLst>
            </a:pPr>
            <a:r>
              <a:rPr lang="en-US" dirty="0" smtClean="0">
                <a:latin typeface="Gill Sans"/>
              </a:rPr>
              <a:t>914-450-6538  </a:t>
            </a:r>
          </a:p>
          <a:p>
            <a:pPr>
              <a:spcBef>
                <a:spcPts val="600"/>
              </a:spcBef>
              <a:buNone/>
              <a:tabLst>
                <a:tab pos="3206750" algn="l"/>
              </a:tabLst>
            </a:pPr>
            <a:r>
              <a:rPr lang="en-US" sz="1600" dirty="0" smtClean="0">
                <a:latin typeface="Gill Sans"/>
                <a:hlinkClick r:id="rId4"/>
              </a:rPr>
              <a:t>www.verdevainc.com</a:t>
            </a:r>
            <a:endParaRPr lang="en-US" sz="1600" dirty="0">
              <a:latin typeface="Gill Sans"/>
            </a:endParaRPr>
          </a:p>
        </p:txBody>
      </p:sp>
      <p:sp>
        <p:nvSpPr>
          <p:cNvPr id="6" name="Rectangle 5"/>
          <p:cNvSpPr/>
          <p:nvPr/>
        </p:nvSpPr>
        <p:spPr>
          <a:xfrm>
            <a:off x="5029200" y="0"/>
            <a:ext cx="4114800" cy="1828800"/>
          </a:xfrm>
          <a:prstGeom prst="rect">
            <a:avLst/>
          </a:prstGeom>
          <a:solidFill>
            <a:schemeClr val="bg2"/>
          </a:solidFill>
        </p:spPr>
        <p:txBody>
          <a:bodyPr wrap="square" rtlCol="0">
            <a:noAutofit/>
          </a:bodyPr>
          <a:lstStyle/>
          <a:p>
            <a:endParaRPr lang="en-US" b="1">
              <a:solidFill>
                <a:schemeClr val="tx1"/>
              </a:solidFill>
              <a:latin typeface="Gill Sans"/>
            </a:endParaRPr>
          </a:p>
        </p:txBody>
      </p:sp>
      <p:pic>
        <p:nvPicPr>
          <p:cNvPr id="7"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64782" y="110595"/>
            <a:ext cx="3826818" cy="1642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33411725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 development</a:t>
            </a:r>
            <a:endParaRPr lang="en-US" dirty="0"/>
          </a:p>
        </p:txBody>
      </p:sp>
      <p:sp>
        <p:nvSpPr>
          <p:cNvPr id="3" name="Content Placeholder 2"/>
          <p:cNvSpPr>
            <a:spLocks noGrp="1"/>
          </p:cNvSpPr>
          <p:nvPr>
            <p:ph idx="1"/>
          </p:nvPr>
        </p:nvSpPr>
        <p:spPr/>
        <p:txBody>
          <a:bodyPr>
            <a:normAutofit fontScale="85000" lnSpcReduction="20000"/>
          </a:bodyPr>
          <a:lstStyle/>
          <a:p>
            <a:r>
              <a:rPr lang="en-US" dirty="0"/>
              <a:t>E-ZPass Group and States</a:t>
            </a:r>
          </a:p>
          <a:p>
            <a:pPr lvl="1"/>
            <a:r>
              <a:rPr lang="en-US" dirty="0"/>
              <a:t>E-ZPass Group to join pilot, co-market and endorse </a:t>
            </a:r>
            <a:r>
              <a:rPr lang="en-US" dirty="0" smtClean="0"/>
              <a:t>Verdeva </a:t>
            </a:r>
            <a:r>
              <a:rPr lang="en-US" dirty="0"/>
              <a:t>transactions</a:t>
            </a:r>
          </a:p>
          <a:p>
            <a:pPr lvl="1"/>
            <a:r>
              <a:rPr lang="en-US" dirty="0" smtClean="0"/>
              <a:t>State discussions </a:t>
            </a:r>
            <a:r>
              <a:rPr lang="en-US" dirty="0"/>
              <a:t>in MA, NY MD, DE, FL, IL and CA</a:t>
            </a:r>
          </a:p>
          <a:p>
            <a:r>
              <a:rPr lang="en-US" dirty="0" smtClean="0"/>
              <a:t>Insurance</a:t>
            </a:r>
          </a:p>
          <a:p>
            <a:pPr lvl="1"/>
            <a:r>
              <a:rPr lang="en-US" dirty="0" smtClean="0"/>
              <a:t>Carriers (national and regional)</a:t>
            </a:r>
          </a:p>
          <a:p>
            <a:pPr lvl="1"/>
            <a:r>
              <a:rPr lang="en-US" dirty="0" smtClean="0"/>
              <a:t>Independent agent channels </a:t>
            </a:r>
          </a:p>
          <a:p>
            <a:r>
              <a:rPr lang="en-US" dirty="0" smtClean="0"/>
              <a:t>Fuel </a:t>
            </a:r>
            <a:r>
              <a:rPr lang="en-US" dirty="0"/>
              <a:t>retailers in MA, NH, NY, PA, MD, FL, GA</a:t>
            </a:r>
          </a:p>
          <a:p>
            <a:r>
              <a:rPr lang="en-US" dirty="0" smtClean="0"/>
              <a:t>Retail </a:t>
            </a:r>
            <a:r>
              <a:rPr lang="en-US" dirty="0"/>
              <a:t>innovators – offering retail discount and rebate </a:t>
            </a:r>
            <a:r>
              <a:rPr lang="en-US" dirty="0" smtClean="0"/>
              <a:t>programs </a:t>
            </a:r>
          </a:p>
          <a:p>
            <a:r>
              <a:rPr lang="en-US" dirty="0" smtClean="0"/>
              <a:t>Technical </a:t>
            </a:r>
            <a:r>
              <a:rPr lang="en-US" dirty="0"/>
              <a:t>partners:</a:t>
            </a:r>
          </a:p>
          <a:p>
            <a:pPr lvl="1"/>
            <a:r>
              <a:rPr lang="en-US" dirty="0"/>
              <a:t>Kapsch TrafficCom</a:t>
            </a:r>
          </a:p>
          <a:p>
            <a:pPr lvl="1"/>
            <a:r>
              <a:rPr lang="en-US" dirty="0"/>
              <a:t>LogMeIn/Xively</a:t>
            </a:r>
          </a:p>
          <a:p>
            <a:pPr lvl="1"/>
            <a:r>
              <a:rPr lang="en-US" dirty="0"/>
              <a:t>Freescale Semiconductor</a:t>
            </a:r>
          </a:p>
          <a:p>
            <a:pPr lvl="1"/>
            <a:r>
              <a:rPr lang="en-US" dirty="0" smtClean="0"/>
              <a:t>Verifone</a:t>
            </a:r>
            <a:endParaRPr lang="en-US" dirty="0"/>
          </a:p>
        </p:txBody>
      </p:sp>
    </p:spTree>
    <p:extLst>
      <p:ext uri="{BB962C8B-B14F-4D97-AF65-F5344CB8AC3E}">
        <p14:creationId xmlns:p14="http://schemas.microsoft.com/office/powerpoint/2010/main" val="3241988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dissolv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dissolv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dissolve">
                                      <p:cBhvr>
                                        <p:cTn id="6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About EVA</a:t>
            </a:r>
            <a:endParaRPr lang="en-US" dirty="0"/>
          </a:p>
        </p:txBody>
      </p:sp>
    </p:spTree>
    <p:extLst>
      <p:ext uri="{BB962C8B-B14F-4D97-AF65-F5344CB8AC3E}">
        <p14:creationId xmlns:p14="http://schemas.microsoft.com/office/powerpoint/2010/main" val="2634789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8382000" cy="1219200"/>
          </a:xfrm>
        </p:spPr>
        <p:txBody>
          <a:bodyPr>
            <a:normAutofit/>
          </a:bodyPr>
          <a:lstStyle/>
          <a:p>
            <a:r>
              <a:rPr lang="en-US" sz="3200" dirty="0"/>
              <a:t>Verdeva’s “Efficient Vehicle Assessor</a:t>
            </a:r>
            <a:r>
              <a:rPr lang="en-US" sz="3200" dirty="0" smtClean="0"/>
              <a:t>”</a:t>
            </a:r>
            <a:endParaRPr lang="en-US" sz="3200" dirty="0"/>
          </a:p>
        </p:txBody>
      </p:sp>
      <p:sp>
        <p:nvSpPr>
          <p:cNvPr id="5" name="Content Placeholder 2"/>
          <p:cNvSpPr>
            <a:spLocks noGrp="1"/>
          </p:cNvSpPr>
          <p:nvPr>
            <p:ph idx="1"/>
          </p:nvPr>
        </p:nvSpPr>
        <p:spPr/>
        <p:txBody>
          <a:bodyPr/>
          <a:lstStyle/>
          <a:p>
            <a:r>
              <a:rPr lang="en-US" dirty="0" smtClean="0"/>
              <a:t>EVA connects the gas pump to the Internet of Things to offer simple and secure personalized transactions</a:t>
            </a:r>
          </a:p>
        </p:txBody>
      </p:sp>
      <p:grpSp>
        <p:nvGrpSpPr>
          <p:cNvPr id="10" name="Group 9"/>
          <p:cNvGrpSpPr/>
          <p:nvPr/>
        </p:nvGrpSpPr>
        <p:grpSpPr>
          <a:xfrm>
            <a:off x="4456938" y="2743200"/>
            <a:ext cx="4193964" cy="1848514"/>
            <a:chOff x="4456938" y="2743200"/>
            <a:chExt cx="4193964" cy="1848514"/>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2743200"/>
              <a:ext cx="2038350" cy="1381125"/>
            </a:xfrm>
            <a:prstGeom prst="rect">
              <a:avLst/>
            </a:prstGeom>
          </p:spPr>
        </p:pic>
        <p:sp>
          <p:nvSpPr>
            <p:cNvPr id="19" name="Down Arrow 18"/>
            <p:cNvSpPr/>
            <p:nvPr/>
          </p:nvSpPr>
          <p:spPr>
            <a:xfrm rot="16200000">
              <a:off x="4534329" y="3106244"/>
              <a:ext cx="646079" cy="800862"/>
            </a:xfrm>
            <a:prstGeom prst="down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4952999" y="4019031"/>
              <a:ext cx="3697903" cy="572683"/>
            </a:xfrm>
            <a:prstGeom prst="rect">
              <a:avLst/>
            </a:prstGeom>
            <a:noFill/>
          </p:spPr>
          <p:txBody>
            <a:bodyPr wrap="square" rtlCol="0">
              <a:noAutofit/>
            </a:bodyPr>
            <a:lstStyle/>
            <a:p>
              <a:pPr marL="288925" indent="-288925"/>
              <a:r>
                <a:rPr lang="en-US" sz="1400" b="1" dirty="0" smtClean="0">
                  <a:solidFill>
                    <a:srgbClr val="263645"/>
                  </a:solidFill>
                </a:rPr>
                <a:t>(2)</a:t>
              </a:r>
              <a:r>
                <a:rPr lang="en-US" sz="1400" dirty="0" smtClean="0"/>
                <a:t>	</a:t>
              </a:r>
              <a:r>
                <a:rPr lang="en-US" sz="1400" dirty="0" smtClean="0">
                  <a:solidFill>
                    <a:schemeClr val="accent1">
                      <a:lumMod val="75000"/>
                    </a:schemeClr>
                  </a:solidFill>
                </a:rPr>
                <a:t>Card swipe enables EVA‘s apps at the pump and on the smartphone</a:t>
              </a:r>
              <a:endParaRPr lang="en-US" sz="1400" dirty="0">
                <a:solidFill>
                  <a:schemeClr val="accent1">
                    <a:lumMod val="75000"/>
                  </a:schemeClr>
                </a:solidFill>
              </a:endParaRPr>
            </a:p>
          </p:txBody>
        </p:sp>
      </p:grpSp>
      <p:grpSp>
        <p:nvGrpSpPr>
          <p:cNvPr id="2" name="Group 1"/>
          <p:cNvGrpSpPr/>
          <p:nvPr/>
        </p:nvGrpSpPr>
        <p:grpSpPr>
          <a:xfrm>
            <a:off x="1295400" y="3017535"/>
            <a:ext cx="3733799" cy="1574179"/>
            <a:chOff x="1295400" y="3017535"/>
            <a:chExt cx="3733799" cy="1574179"/>
          </a:xfrm>
        </p:grpSpPr>
        <p:grpSp>
          <p:nvGrpSpPr>
            <p:cNvPr id="14" name="Group 13"/>
            <p:cNvGrpSpPr/>
            <p:nvPr/>
          </p:nvGrpSpPr>
          <p:grpSpPr>
            <a:xfrm>
              <a:off x="1295400" y="3017535"/>
              <a:ext cx="3733799" cy="1574179"/>
              <a:chOff x="1295400" y="3017535"/>
              <a:chExt cx="3733799" cy="1574179"/>
            </a:xfrm>
          </p:grpSpPr>
          <p:sp>
            <p:nvSpPr>
              <p:cNvPr id="15" name="Rectangle 14"/>
              <p:cNvSpPr/>
              <p:nvPr/>
            </p:nvSpPr>
            <p:spPr>
              <a:xfrm>
                <a:off x="1295400" y="4019031"/>
                <a:ext cx="3733799" cy="572683"/>
              </a:xfrm>
              <a:prstGeom prst="rect">
                <a:avLst/>
              </a:prstGeom>
              <a:noFill/>
            </p:spPr>
            <p:txBody>
              <a:bodyPr wrap="square" rtlCol="0">
                <a:noAutofit/>
              </a:bodyPr>
              <a:lstStyle/>
              <a:p>
                <a:pPr marL="288925" indent="-288925"/>
                <a:r>
                  <a:rPr lang="en-US" sz="1400" b="1" dirty="0" smtClean="0">
                    <a:solidFill>
                      <a:srgbClr val="263645"/>
                    </a:solidFill>
                  </a:rPr>
                  <a:t>(1)</a:t>
                </a:r>
                <a:r>
                  <a:rPr lang="en-US" sz="1400" dirty="0" smtClean="0">
                    <a:solidFill>
                      <a:srgbClr val="263645"/>
                    </a:solidFill>
                  </a:rPr>
                  <a:t>	</a:t>
                </a:r>
                <a:r>
                  <a:rPr lang="en-US" sz="1400" dirty="0" smtClean="0">
                    <a:solidFill>
                      <a:schemeClr val="accent1">
                        <a:lumMod val="75000"/>
                      </a:schemeClr>
                    </a:solidFill>
                  </a:rPr>
                  <a:t>Vehicles identified by toll transponder ID, EVA retrieves vehicle information</a:t>
                </a:r>
                <a:endParaRPr lang="en-US" sz="1400" dirty="0">
                  <a:solidFill>
                    <a:schemeClr val="accent1">
                      <a:lumMod val="75000"/>
                    </a:schemeClr>
                  </a:solidFill>
                </a:endParaRP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6449" y="3017535"/>
                <a:ext cx="1667579" cy="964580"/>
              </a:xfrm>
              <a:prstGeom prst="rect">
                <a:avLst/>
              </a:prstGeom>
            </p:spPr>
          </p:pic>
        </p:gr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33750" y="3036585"/>
              <a:ext cx="4857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8506" y="4432145"/>
            <a:ext cx="5263956" cy="2100319"/>
          </a:xfrm>
          <a:prstGeom prst="rect">
            <a:avLst/>
          </a:prstGeom>
        </p:spPr>
      </p:pic>
    </p:spTree>
    <p:extLst>
      <p:ext uri="{BB962C8B-B14F-4D97-AF65-F5344CB8AC3E}">
        <p14:creationId xmlns:p14="http://schemas.microsoft.com/office/powerpoint/2010/main" val="92015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EVA Field Components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05" y="1447800"/>
            <a:ext cx="9053763"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4087949"/>
            <a:ext cx="957263" cy="173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clrChange>
              <a:clrFrom>
                <a:srgbClr val="F3F2F0"/>
              </a:clrFrom>
              <a:clrTo>
                <a:srgbClr val="F3F2F0">
                  <a:alpha val="0"/>
                </a:srgbClr>
              </a:clrTo>
            </a:clrChange>
            <a:extLst>
              <a:ext uri="{28A0092B-C50C-407E-A947-70E740481C1C}">
                <a14:useLocalDpi xmlns:a14="http://schemas.microsoft.com/office/drawing/2010/main" val="0"/>
              </a:ext>
            </a:extLst>
          </a:blip>
          <a:srcRect/>
          <a:stretch>
            <a:fillRect/>
          </a:stretch>
        </p:blipFill>
        <p:spPr bwMode="auto">
          <a:xfrm>
            <a:off x="152402" y="4286956"/>
            <a:ext cx="957262"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6328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 Platform Overview</a:t>
            </a:r>
            <a:endParaRPr lang="en-US" dirty="0"/>
          </a:p>
        </p:txBody>
      </p:sp>
      <p:cxnSp>
        <p:nvCxnSpPr>
          <p:cNvPr id="41" name="Straight Connector 40"/>
          <p:cNvCxnSpPr/>
          <p:nvPr/>
        </p:nvCxnSpPr>
        <p:spPr>
          <a:xfrm>
            <a:off x="7680960" y="2844346"/>
            <a:ext cx="381000" cy="321307"/>
          </a:xfrm>
          <a:prstGeom prst="line">
            <a:avLst/>
          </a:prstGeom>
          <a:ln>
            <a:solidFill>
              <a:srgbClr val="0085CF"/>
            </a:solidFill>
            <a:prstDash val="sysDot"/>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a:off x="8465760" y="2755391"/>
            <a:ext cx="221040" cy="410262"/>
          </a:xfrm>
          <a:prstGeom prst="line">
            <a:avLst/>
          </a:prstGeom>
          <a:ln>
            <a:solidFill>
              <a:srgbClr val="0085CF"/>
            </a:solidFill>
            <a:prstDash val="sysDot"/>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8275248" y="3712583"/>
            <a:ext cx="190512" cy="694665"/>
          </a:xfrm>
          <a:prstGeom prst="line">
            <a:avLst/>
          </a:prstGeom>
          <a:ln>
            <a:solidFill>
              <a:srgbClr val="0085CF"/>
            </a:solidFill>
            <a:prstDash val="sysDot"/>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V="1">
            <a:off x="10618959" y="4572000"/>
            <a:ext cx="0" cy="709366"/>
          </a:xfrm>
          <a:prstGeom prst="line">
            <a:avLst/>
          </a:prstGeom>
          <a:ln>
            <a:solidFill>
              <a:srgbClr val="0085CF"/>
            </a:solidFill>
            <a:prstDash val="sysDot"/>
          </a:ln>
        </p:spPr>
        <p:style>
          <a:lnRef idx="2">
            <a:schemeClr val="accent1"/>
          </a:lnRef>
          <a:fillRef idx="0">
            <a:schemeClr val="accent1"/>
          </a:fillRef>
          <a:effectRef idx="1">
            <a:schemeClr val="accent1"/>
          </a:effectRef>
          <a:fontRef idx="minor">
            <a:schemeClr val="tx1"/>
          </a:fontRef>
        </p:style>
      </p:cxnSp>
      <p:pic>
        <p:nvPicPr>
          <p:cNvPr id="49" name="Picture 5" descr="C:\Users\cjones\Desktop\Cloud.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543800" y="2934418"/>
            <a:ext cx="1488199" cy="1021408"/>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7772400" y="1520283"/>
            <a:ext cx="1447637" cy="384717"/>
          </a:xfrm>
          <a:prstGeom prst="rect">
            <a:avLst/>
          </a:prstGeom>
          <a:noFill/>
        </p:spPr>
        <p:txBody>
          <a:bodyPr wrap="square" lIns="76197" tIns="38098" rIns="76197" bIns="38098" rtlCol="0">
            <a:spAutoFit/>
          </a:bodyPr>
          <a:lstStyle/>
          <a:p>
            <a:pPr algn="ctr"/>
            <a:r>
              <a:rPr lang="en-US" sz="2000" dirty="0" smtClean="0">
                <a:solidFill>
                  <a:srgbClr val="0085CF"/>
                </a:solidFill>
              </a:rPr>
              <a:t>Insurance</a:t>
            </a:r>
            <a:endParaRPr lang="en-US" sz="2000" dirty="0">
              <a:solidFill>
                <a:srgbClr val="0085CF"/>
              </a:solidFill>
            </a:endParaRPr>
          </a:p>
        </p:txBody>
      </p:sp>
      <p:pic>
        <p:nvPicPr>
          <p:cNvPr id="56" name="Picture 2" descr="C:\Users\cjones\Documents\Cubbies\Xively\Marketing\Images &amp; Screenshots\1362010667_heroku-logo-white.jpg"/>
          <p:cNvPicPr>
            <a:picLocks noChangeAspect="1" noChangeArrowheads="1"/>
          </p:cNvPicPr>
          <p:nvPr/>
        </p:nvPicPr>
        <p:blipFill>
          <a:blip r:embed="rId3" cstate="screen">
            <a:extLst>
              <a:ext uri="{BEBA8EAE-BF5A-486C-A8C5-ECC9F3942E4B}">
                <a14:imgProps xmlns:a14="http://schemas.microsoft.com/office/drawing/2010/main">
                  <a14:imgLayer r:embed="rId4">
                    <a14:imgEffect>
                      <a14:backgroundRemoval t="0" b="100000" l="400" r="100000"/>
                    </a14:imgEffect>
                  </a14:imgLayer>
                </a14:imgProps>
              </a:ext>
              <a:ext uri="{28A0092B-C50C-407E-A947-70E740481C1C}">
                <a14:useLocalDpi xmlns:a14="http://schemas.microsoft.com/office/drawing/2010/main"/>
              </a:ext>
            </a:extLst>
          </a:blip>
          <a:srcRect/>
          <a:stretch>
            <a:fillRect/>
          </a:stretch>
        </p:blipFill>
        <p:spPr bwMode="auto">
          <a:xfrm>
            <a:off x="7659725" y="3358840"/>
            <a:ext cx="1130170" cy="353743"/>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3" descr="C:\Users\cjones\Desktop\dreamstimemedium_27971307.jpg"/>
          <p:cNvPicPr>
            <a:picLocks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833360" y="5003257"/>
            <a:ext cx="1005840" cy="822960"/>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
        <p:nvSpPr>
          <p:cNvPr id="58" name="TextBox 57"/>
          <p:cNvSpPr txBox="1"/>
          <p:nvPr/>
        </p:nvSpPr>
        <p:spPr>
          <a:xfrm>
            <a:off x="7833360" y="4343400"/>
            <a:ext cx="1005840" cy="692493"/>
          </a:xfrm>
          <a:prstGeom prst="rect">
            <a:avLst/>
          </a:prstGeom>
          <a:noFill/>
        </p:spPr>
        <p:txBody>
          <a:bodyPr wrap="square" lIns="76197" tIns="38098" rIns="76197" bIns="38098" rtlCol="0">
            <a:spAutoFit/>
          </a:bodyPr>
          <a:lstStyle/>
          <a:p>
            <a:pPr algn="ctr"/>
            <a:r>
              <a:rPr lang="en-US" sz="2000" dirty="0" smtClean="0">
                <a:solidFill>
                  <a:srgbClr val="0085CF"/>
                </a:solidFill>
              </a:rPr>
              <a:t>State &amp; Local</a:t>
            </a:r>
            <a:endParaRPr lang="en-US" sz="2000" dirty="0">
              <a:solidFill>
                <a:srgbClr val="0085CF"/>
              </a:solidFill>
            </a:endParaRPr>
          </a:p>
        </p:txBody>
      </p:sp>
      <p:pic>
        <p:nvPicPr>
          <p:cNvPr id="59" name="Picture 14" descr="C:\Users\cjones\Desktop\gas-station-inside2-lg.jpg"/>
          <p:cNvPicPr>
            <a:picLocks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705600" y="1932431"/>
            <a:ext cx="1005840" cy="822960"/>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6547008" y="1520283"/>
            <a:ext cx="1301592" cy="384717"/>
          </a:xfrm>
          <a:prstGeom prst="rect">
            <a:avLst/>
          </a:prstGeom>
          <a:noFill/>
        </p:spPr>
        <p:txBody>
          <a:bodyPr wrap="square" lIns="76197" tIns="38098" rIns="76197" bIns="38098" rtlCol="0">
            <a:spAutoFit/>
          </a:bodyPr>
          <a:lstStyle/>
          <a:p>
            <a:pPr algn="ctr"/>
            <a:r>
              <a:rPr lang="en-US" sz="2000" dirty="0" smtClean="0">
                <a:solidFill>
                  <a:srgbClr val="0085CF"/>
                </a:solidFill>
              </a:rPr>
              <a:t>Retail</a:t>
            </a:r>
            <a:endParaRPr lang="en-US" sz="2000" dirty="0">
              <a:solidFill>
                <a:srgbClr val="0085CF"/>
              </a:solidFill>
            </a:endParaRPr>
          </a:p>
        </p:txBody>
      </p:sp>
      <p:grpSp>
        <p:nvGrpSpPr>
          <p:cNvPr id="2052" name="Group 2051"/>
          <p:cNvGrpSpPr/>
          <p:nvPr/>
        </p:nvGrpSpPr>
        <p:grpSpPr>
          <a:xfrm>
            <a:off x="2286000" y="1828800"/>
            <a:ext cx="5330090" cy="4724400"/>
            <a:chOff x="2971800" y="1447800"/>
            <a:chExt cx="5841195" cy="4843280"/>
          </a:xfrm>
        </p:grpSpPr>
        <p:cxnSp>
          <p:nvCxnSpPr>
            <p:cNvPr id="39" name="Straight Connector 38"/>
            <p:cNvCxnSpPr/>
            <p:nvPr/>
          </p:nvCxnSpPr>
          <p:spPr>
            <a:xfrm rot="60000" flipV="1">
              <a:off x="4870212" y="4579117"/>
              <a:ext cx="0" cy="754940"/>
            </a:xfrm>
            <a:prstGeom prst="line">
              <a:avLst/>
            </a:prstGeom>
            <a:ln>
              <a:solidFill>
                <a:srgbClr val="0085CF"/>
              </a:solidFill>
              <a:prstDash val="sysDot"/>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6553200" y="4328822"/>
              <a:ext cx="0" cy="754941"/>
            </a:xfrm>
            <a:prstGeom prst="line">
              <a:avLst/>
            </a:prstGeom>
            <a:ln>
              <a:solidFill>
                <a:srgbClr val="0085CF"/>
              </a:solidFill>
              <a:prstDash val="sysDot"/>
            </a:ln>
          </p:spPr>
          <p:style>
            <a:lnRef idx="2">
              <a:schemeClr val="accent1"/>
            </a:lnRef>
            <a:fillRef idx="0">
              <a:schemeClr val="accent1"/>
            </a:fillRef>
            <a:effectRef idx="1">
              <a:schemeClr val="accent1"/>
            </a:effectRef>
            <a:fontRef idx="minor">
              <a:schemeClr val="tx1"/>
            </a:fontRef>
          </p:style>
        </p:cxnSp>
        <p:pic>
          <p:nvPicPr>
            <p:cNvPr id="44" name="Picture 5" descr="C:\Users\cjones\Desktop\Untitled-1.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2971800" y="1447800"/>
              <a:ext cx="5841195" cy="333669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7" descr="sfdc_service_cloud_logo_rgb_v1.png"/>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bwMode="auto">
            <a:xfrm>
              <a:off x="3723362" y="5139379"/>
              <a:ext cx="3276600" cy="115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descr="C:\Users\cjones\Desktop\Platform2.pn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1982" t="4101"/>
            <a:stretch/>
          </p:blipFill>
          <p:spPr bwMode="auto">
            <a:xfrm>
              <a:off x="3314228" y="2295631"/>
              <a:ext cx="4762972" cy="2200169"/>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p:cNvSpPr txBox="1"/>
            <p:nvPr/>
          </p:nvSpPr>
          <p:spPr>
            <a:xfrm>
              <a:off x="7315200" y="3505200"/>
              <a:ext cx="685800" cy="369332"/>
            </a:xfrm>
            <a:prstGeom prst="rect">
              <a:avLst/>
            </a:prstGeom>
            <a:solidFill>
              <a:schemeClr val="bg1"/>
            </a:solidFill>
          </p:spPr>
          <p:txBody>
            <a:bodyPr wrap="square" lIns="0" tIns="0" rIns="0" bIns="0" rtlCol="0" anchor="ctr" anchorCtr="0">
              <a:spAutoFit/>
            </a:bodyPr>
            <a:lstStyle/>
            <a:p>
              <a:pPr algn="ctr"/>
              <a:r>
                <a:rPr lang="en-US" sz="800" dirty="0" smtClean="0"/>
                <a:t>Xively Management Studio</a:t>
              </a:r>
              <a:endParaRPr lang="en-US" sz="800" dirty="0"/>
            </a:p>
          </p:txBody>
        </p:sp>
        <p:sp>
          <p:nvSpPr>
            <p:cNvPr id="63" name="TextBox 62"/>
            <p:cNvSpPr txBox="1"/>
            <p:nvPr/>
          </p:nvSpPr>
          <p:spPr>
            <a:xfrm>
              <a:off x="4114801" y="3962400"/>
              <a:ext cx="3048000" cy="128730"/>
            </a:xfrm>
            <a:prstGeom prst="rect">
              <a:avLst/>
            </a:prstGeom>
            <a:solidFill>
              <a:schemeClr val="bg1"/>
            </a:solidFill>
          </p:spPr>
          <p:txBody>
            <a:bodyPr wrap="none" lIns="0" tIns="0" rIns="0" bIns="0" rtlCol="0" anchor="ctr" anchorCtr="0">
              <a:noAutofit/>
            </a:bodyPr>
            <a:lstStyle/>
            <a:p>
              <a:pPr algn="ctr"/>
              <a:r>
                <a:rPr lang="en-US" sz="800" dirty="0" smtClean="0">
                  <a:solidFill>
                    <a:schemeClr val="bg1">
                      <a:lumMod val="50000"/>
                    </a:schemeClr>
                  </a:solidFill>
                </a:rPr>
                <a:t>MESSAGING </a:t>
              </a:r>
              <a:r>
                <a:rPr lang="en-US" sz="800" dirty="0" smtClean="0"/>
                <a:t> Real-time, carrier grade messaging &amp; routing</a:t>
              </a:r>
              <a:endParaRPr lang="en-US" sz="800" dirty="0"/>
            </a:p>
          </p:txBody>
        </p:sp>
        <p:sp>
          <p:nvSpPr>
            <p:cNvPr id="64" name="TextBox 63"/>
            <p:cNvSpPr txBox="1"/>
            <p:nvPr/>
          </p:nvSpPr>
          <p:spPr>
            <a:xfrm>
              <a:off x="4132384" y="4234960"/>
              <a:ext cx="3048000" cy="128730"/>
            </a:xfrm>
            <a:prstGeom prst="rect">
              <a:avLst/>
            </a:prstGeom>
            <a:solidFill>
              <a:schemeClr val="bg1"/>
            </a:solidFill>
          </p:spPr>
          <p:txBody>
            <a:bodyPr wrap="none" lIns="0" tIns="0" rIns="0" bIns="0" rtlCol="0" anchor="ctr" anchorCtr="0">
              <a:noAutofit/>
            </a:bodyPr>
            <a:lstStyle/>
            <a:p>
              <a:pPr algn="ctr"/>
              <a:r>
                <a:rPr lang="en-US" sz="800" dirty="0" smtClean="0">
                  <a:solidFill>
                    <a:schemeClr val="bg1">
                      <a:lumMod val="50000"/>
                    </a:schemeClr>
                  </a:solidFill>
                </a:rPr>
                <a:t>XIVELY API </a:t>
              </a:r>
              <a:r>
                <a:rPr lang="en-US" sz="800" dirty="0" smtClean="0"/>
                <a:t> Rest, Sockets, MQTT</a:t>
              </a:r>
              <a:endParaRPr lang="en-US" sz="800" dirty="0"/>
            </a:p>
          </p:txBody>
        </p:sp>
        <p:sp>
          <p:nvSpPr>
            <p:cNvPr id="65" name="TextBox 64"/>
            <p:cNvSpPr txBox="1"/>
            <p:nvPr/>
          </p:nvSpPr>
          <p:spPr>
            <a:xfrm>
              <a:off x="3349398" y="3259016"/>
              <a:ext cx="685800" cy="738664"/>
            </a:xfrm>
            <a:prstGeom prst="rect">
              <a:avLst/>
            </a:prstGeom>
            <a:solidFill>
              <a:schemeClr val="bg1"/>
            </a:solidFill>
          </p:spPr>
          <p:txBody>
            <a:bodyPr wrap="square" lIns="0" tIns="0" rIns="0" bIns="0" rtlCol="0" anchor="ctr" anchorCtr="0">
              <a:spAutoFit/>
            </a:bodyPr>
            <a:lstStyle/>
            <a:p>
              <a:pPr algn="ctr">
                <a:lnSpc>
                  <a:spcPct val="150000"/>
                </a:lnSpc>
              </a:pPr>
              <a:r>
                <a:rPr lang="en-US" sz="800" dirty="0" smtClean="0"/>
                <a:t>Rescue</a:t>
              </a:r>
            </a:p>
            <a:p>
              <a:pPr algn="ctr">
                <a:lnSpc>
                  <a:spcPct val="150000"/>
                </a:lnSpc>
              </a:pPr>
              <a:r>
                <a:rPr lang="en-US" sz="800" dirty="0" smtClean="0"/>
                <a:t>Bold Chat</a:t>
              </a:r>
            </a:p>
            <a:p>
              <a:pPr algn="ctr">
                <a:lnSpc>
                  <a:spcPct val="150000"/>
                </a:lnSpc>
              </a:pPr>
              <a:r>
                <a:rPr lang="en-US" sz="800" dirty="0" smtClean="0"/>
                <a:t>Join.me</a:t>
              </a:r>
            </a:p>
            <a:p>
              <a:pPr algn="ctr">
                <a:lnSpc>
                  <a:spcPct val="150000"/>
                </a:lnSpc>
              </a:pPr>
              <a:r>
                <a:rPr lang="en-US" sz="800" dirty="0" smtClean="0"/>
                <a:t>Cubby</a:t>
              </a:r>
              <a:endParaRPr lang="en-US" sz="800" dirty="0"/>
            </a:p>
          </p:txBody>
        </p:sp>
        <p:sp>
          <p:nvSpPr>
            <p:cNvPr id="66" name="TextBox 65"/>
            <p:cNvSpPr txBox="1"/>
            <p:nvPr/>
          </p:nvSpPr>
          <p:spPr>
            <a:xfrm>
              <a:off x="4132384" y="3362410"/>
              <a:ext cx="1022840" cy="523220"/>
            </a:xfrm>
            <a:prstGeom prst="rect">
              <a:avLst/>
            </a:prstGeom>
            <a:solidFill>
              <a:srgbClr val="0484D2"/>
            </a:solidFill>
          </p:spPr>
          <p:txBody>
            <a:bodyPr wrap="square" lIns="0" tIns="0" rIns="0" bIns="0" rtlCol="0" anchor="ctr" anchorCtr="0">
              <a:spAutoFit/>
            </a:bodyPr>
            <a:lstStyle/>
            <a:p>
              <a:pPr algn="ctr"/>
              <a:r>
                <a:rPr lang="en-US" sz="1000" dirty="0" smtClean="0">
                  <a:solidFill>
                    <a:schemeClr val="bg1"/>
                  </a:solidFill>
                </a:rPr>
                <a:t>TRUST</a:t>
              </a:r>
              <a:br>
                <a:rPr lang="en-US" sz="1000" dirty="0" smtClean="0">
                  <a:solidFill>
                    <a:schemeClr val="bg1"/>
                  </a:solidFill>
                </a:rPr>
              </a:br>
              <a:r>
                <a:rPr lang="en-US" sz="1000" dirty="0" smtClean="0">
                  <a:solidFill>
                    <a:schemeClr val="bg1"/>
                  </a:solidFill>
                </a:rPr>
                <a:t>ENGINE</a:t>
              </a:r>
            </a:p>
            <a:p>
              <a:pPr algn="ctr"/>
              <a:r>
                <a:rPr lang="en-US" sz="700" dirty="0" smtClean="0">
                  <a:solidFill>
                    <a:schemeClr val="bg1"/>
                  </a:solidFill>
                </a:rPr>
                <a:t>Secure permissioning from messaging to infrastructure</a:t>
              </a:r>
              <a:endParaRPr lang="en-US" sz="700" dirty="0">
                <a:solidFill>
                  <a:schemeClr val="bg1"/>
                </a:solidFill>
              </a:endParaRPr>
            </a:p>
          </p:txBody>
        </p:sp>
        <p:sp>
          <p:nvSpPr>
            <p:cNvPr id="67" name="TextBox 66"/>
            <p:cNvSpPr txBox="1"/>
            <p:nvPr/>
          </p:nvSpPr>
          <p:spPr>
            <a:xfrm>
              <a:off x="5175736" y="3364969"/>
              <a:ext cx="958364" cy="523220"/>
            </a:xfrm>
            <a:prstGeom prst="rect">
              <a:avLst/>
            </a:prstGeom>
            <a:solidFill>
              <a:srgbClr val="0484D2"/>
            </a:solidFill>
          </p:spPr>
          <p:txBody>
            <a:bodyPr wrap="square" lIns="0" tIns="0" rIns="0" bIns="0" rtlCol="0" anchor="ctr" anchorCtr="0">
              <a:spAutoFit/>
            </a:bodyPr>
            <a:lstStyle/>
            <a:p>
              <a:pPr algn="ctr"/>
              <a:r>
                <a:rPr lang="en-US" sz="1000" dirty="0" smtClean="0">
                  <a:solidFill>
                    <a:schemeClr val="bg1"/>
                  </a:solidFill>
                </a:rPr>
                <a:t>DATA </a:t>
              </a:r>
              <a:br>
                <a:rPr lang="en-US" sz="1000" dirty="0" smtClean="0">
                  <a:solidFill>
                    <a:schemeClr val="bg1"/>
                  </a:solidFill>
                </a:rPr>
              </a:br>
              <a:r>
                <a:rPr lang="en-US" sz="1000" dirty="0" smtClean="0">
                  <a:solidFill>
                    <a:schemeClr val="bg1"/>
                  </a:solidFill>
                </a:rPr>
                <a:t>SERVICES</a:t>
              </a:r>
            </a:p>
            <a:p>
              <a:pPr algn="ctr"/>
              <a:r>
                <a:rPr lang="en-US" sz="700" dirty="0" smtClean="0">
                  <a:solidFill>
                    <a:schemeClr val="bg1"/>
                  </a:solidFill>
                </a:rPr>
                <a:t>Storage and retrieval for time series data and files</a:t>
              </a:r>
              <a:endParaRPr lang="en-US" sz="700" dirty="0">
                <a:solidFill>
                  <a:schemeClr val="bg1"/>
                </a:solidFill>
              </a:endParaRPr>
            </a:p>
          </p:txBody>
        </p:sp>
        <p:sp>
          <p:nvSpPr>
            <p:cNvPr id="68" name="TextBox 67"/>
            <p:cNvSpPr txBox="1"/>
            <p:nvPr/>
          </p:nvSpPr>
          <p:spPr>
            <a:xfrm>
              <a:off x="6195644" y="3364969"/>
              <a:ext cx="958364" cy="523220"/>
            </a:xfrm>
            <a:prstGeom prst="rect">
              <a:avLst/>
            </a:prstGeom>
            <a:solidFill>
              <a:srgbClr val="0484D2"/>
            </a:solidFill>
          </p:spPr>
          <p:txBody>
            <a:bodyPr wrap="square" lIns="0" tIns="0" rIns="0" bIns="0" rtlCol="0" anchor="ctr" anchorCtr="0">
              <a:spAutoFit/>
            </a:bodyPr>
            <a:lstStyle/>
            <a:p>
              <a:pPr algn="ctr"/>
              <a:r>
                <a:rPr lang="en-US" sz="1000" dirty="0" smtClean="0">
                  <a:solidFill>
                    <a:schemeClr val="bg1"/>
                  </a:solidFill>
                </a:rPr>
                <a:t>DIRECTORY</a:t>
              </a:r>
              <a:br>
                <a:rPr lang="en-US" sz="1000" dirty="0" smtClean="0">
                  <a:solidFill>
                    <a:schemeClr val="bg1"/>
                  </a:solidFill>
                </a:rPr>
              </a:br>
              <a:r>
                <a:rPr lang="en-US" sz="1000" dirty="0" smtClean="0">
                  <a:solidFill>
                    <a:schemeClr val="bg1"/>
                  </a:solidFill>
                </a:rPr>
                <a:t>SERVICES</a:t>
              </a:r>
            </a:p>
            <a:p>
              <a:pPr algn="ctr"/>
              <a:r>
                <a:rPr lang="en-US" sz="700" dirty="0" smtClean="0">
                  <a:solidFill>
                    <a:schemeClr val="bg1"/>
                  </a:solidFill>
                </a:rPr>
                <a:t>Searchable directory of objects and permissions</a:t>
              </a:r>
              <a:endParaRPr lang="en-US" sz="700" dirty="0">
                <a:solidFill>
                  <a:schemeClr val="bg1"/>
                </a:solidFill>
              </a:endParaRPr>
            </a:p>
          </p:txBody>
        </p:sp>
        <p:pic>
          <p:nvPicPr>
            <p:cNvPr id="69" name="Picture 25" descr="sfdc_sales_cloud_logo_rgb_v1.png"/>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bwMode="auto">
            <a:xfrm>
              <a:off x="5399762" y="4766688"/>
              <a:ext cx="2895600" cy="10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48" name="Group 2047"/>
          <p:cNvGrpSpPr/>
          <p:nvPr/>
        </p:nvGrpSpPr>
        <p:grpSpPr>
          <a:xfrm>
            <a:off x="162786" y="1981200"/>
            <a:ext cx="2379845" cy="3701415"/>
            <a:chOff x="10386" y="1981200"/>
            <a:chExt cx="2930966" cy="4362162"/>
          </a:xfrm>
        </p:grpSpPr>
        <p:pic>
          <p:nvPicPr>
            <p:cNvPr id="3" name="Picture 3"/>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 y="5029199"/>
              <a:ext cx="2560352" cy="1314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627" y="2360502"/>
              <a:ext cx="1154549" cy="8482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0" name="Picture 9" descr="C:\Users\cjones\Desktop\12178632251467184782johnpwarren_Antenna_and_radio_waves_svg_med.png"/>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rot="16140000">
              <a:off x="942382" y="3691778"/>
              <a:ext cx="549588" cy="136626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7" descr="C:\Users\cjones\Desktop\SmartPump.png"/>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219200" y="1981200"/>
              <a:ext cx="1257331" cy="2034456"/>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p:cNvSpPr txBox="1"/>
            <p:nvPr/>
          </p:nvSpPr>
          <p:spPr>
            <a:xfrm>
              <a:off x="10386" y="3173483"/>
              <a:ext cx="1180019" cy="725464"/>
            </a:xfrm>
            <a:prstGeom prst="rect">
              <a:avLst/>
            </a:prstGeom>
            <a:noFill/>
          </p:spPr>
          <p:txBody>
            <a:bodyPr wrap="none" lIns="108847" tIns="54424" rIns="108847" bIns="54424" rtlCol="0">
              <a:spAutoFit/>
            </a:bodyPr>
            <a:lstStyle/>
            <a:p>
              <a:pPr algn="ctr"/>
              <a:r>
                <a:rPr lang="en-US" sz="2000" dirty="0" smtClean="0">
                  <a:solidFill>
                    <a:srgbClr val="0070C0"/>
                  </a:solidFill>
                </a:rPr>
                <a:t>POS / IoT</a:t>
              </a:r>
              <a:br>
                <a:rPr lang="en-US" sz="2000" dirty="0" smtClean="0">
                  <a:solidFill>
                    <a:srgbClr val="0070C0"/>
                  </a:solidFill>
                </a:rPr>
              </a:br>
              <a:r>
                <a:rPr lang="en-US" sz="2000" dirty="0" smtClean="0">
                  <a:solidFill>
                    <a:srgbClr val="0070C0"/>
                  </a:solidFill>
                </a:rPr>
                <a:t>gateway</a:t>
              </a:r>
              <a:endParaRPr lang="en-US" sz="2000" dirty="0">
                <a:solidFill>
                  <a:srgbClr val="0070C0"/>
                </a:solidFill>
              </a:endParaRPr>
            </a:p>
          </p:txBody>
        </p:sp>
        <p:pic>
          <p:nvPicPr>
            <p:cNvPr id="70"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1000" y="4752975"/>
              <a:ext cx="895350" cy="352425"/>
            </a:xfrm>
            <a:prstGeom prst="rect">
              <a:avLst/>
            </a:prstGeom>
            <a:noFill/>
            <a:ln w="9525">
              <a:solidFill>
                <a:schemeClr val="tx1">
                  <a:lumMod val="75000"/>
                </a:schemeClr>
              </a:solidFill>
              <a:miter lim="800000"/>
              <a:headEnd/>
              <a:tailEnd/>
            </a:ln>
            <a:extLst>
              <a:ext uri="{909E8E84-426E-40DD-AFC4-6F175D3DCCD1}">
                <a14:hiddenFill xmlns:a14="http://schemas.microsoft.com/office/drawing/2010/main">
                  <a:solidFill>
                    <a:schemeClr val="accent1"/>
                  </a:solidFill>
                </a14:hiddenFill>
              </a:ext>
            </a:extLst>
          </p:spPr>
        </p:pic>
      </p:grpSp>
      <p:cxnSp>
        <p:nvCxnSpPr>
          <p:cNvPr id="73" name="Straight Connector 72"/>
          <p:cNvCxnSpPr/>
          <p:nvPr/>
        </p:nvCxnSpPr>
        <p:spPr>
          <a:xfrm flipH="1" flipV="1">
            <a:off x="2118552" y="3165653"/>
            <a:ext cx="167448" cy="145273"/>
          </a:xfrm>
          <a:prstGeom prst="line">
            <a:avLst/>
          </a:prstGeom>
          <a:ln>
            <a:solidFill>
              <a:srgbClr val="0085CF"/>
            </a:solidFill>
            <a:prstDash val="sysDot"/>
          </a:ln>
        </p:spPr>
        <p:style>
          <a:lnRef idx="2">
            <a:schemeClr val="accent1"/>
          </a:lnRef>
          <a:fillRef idx="0">
            <a:schemeClr val="accent1"/>
          </a:fillRef>
          <a:effectRef idx="1">
            <a:schemeClr val="accent1"/>
          </a:effectRef>
          <a:fontRef idx="minor">
            <a:schemeClr val="tx1"/>
          </a:fontRef>
        </p:style>
      </p:cxnSp>
      <p:pic>
        <p:nvPicPr>
          <p:cNvPr id="2050"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71460" y="1910144"/>
            <a:ext cx="1232535" cy="867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00662" y="1430419"/>
            <a:ext cx="957263" cy="173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05425" y="1620011"/>
            <a:ext cx="952500"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6533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Pump and the Pass</a:t>
            </a:r>
            <a:endParaRPr lang="en-US" dirty="0"/>
          </a:p>
        </p:txBody>
      </p:sp>
      <p:sp>
        <p:nvSpPr>
          <p:cNvPr id="3" name="Content Placeholder 2"/>
          <p:cNvSpPr>
            <a:spLocks noGrp="1"/>
          </p:cNvSpPr>
          <p:nvPr>
            <p:ph idx="1"/>
          </p:nvPr>
        </p:nvSpPr>
        <p:spPr>
          <a:xfrm>
            <a:off x="457200" y="1447800"/>
            <a:ext cx="8229600" cy="2514600"/>
          </a:xfrm>
        </p:spPr>
        <p:txBody>
          <a:bodyPr>
            <a:normAutofit/>
          </a:bodyPr>
          <a:lstStyle/>
          <a:p>
            <a:r>
              <a:rPr lang="en-US" b="1" dirty="0" smtClean="0"/>
              <a:t>The Pump </a:t>
            </a:r>
          </a:p>
          <a:p>
            <a:pPr lvl="1"/>
            <a:r>
              <a:rPr lang="en-US" dirty="0"/>
              <a:t>150,000 fuel retailers with 1 million dispensers</a:t>
            </a:r>
          </a:p>
          <a:p>
            <a:pPr lvl="1"/>
            <a:r>
              <a:rPr lang="en-US" dirty="0" smtClean="0"/>
              <a:t>Total visits per day (U.S.): 40 million</a:t>
            </a:r>
          </a:p>
          <a:p>
            <a:pPr lvl="1"/>
            <a:r>
              <a:rPr lang="en-US" dirty="0" smtClean="0"/>
              <a:t>Time of average visit: 4 minutes</a:t>
            </a:r>
          </a:p>
          <a:p>
            <a:pPr lvl="1"/>
            <a:r>
              <a:rPr lang="en-US" dirty="0" smtClean="0"/>
              <a:t>Secure payment preauthorized</a:t>
            </a:r>
          </a:p>
          <a:p>
            <a:pPr lvl="1"/>
            <a:r>
              <a:rPr lang="en-US" dirty="0" smtClean="0"/>
              <a:t>Retailers need new revenue streams</a:t>
            </a:r>
          </a:p>
          <a:p>
            <a:pPr lvl="1"/>
            <a:endParaRPr lang="en-US" dirty="0" smtClean="0"/>
          </a:p>
          <a:p>
            <a:pPr lvl="1">
              <a:buNone/>
            </a:pPr>
            <a:endParaRPr lang="en-US" dirty="0"/>
          </a:p>
        </p:txBody>
      </p:sp>
      <p:sp>
        <p:nvSpPr>
          <p:cNvPr id="4" name="Content Placeholder 2"/>
          <p:cNvSpPr txBox="1">
            <a:spLocks/>
          </p:cNvSpPr>
          <p:nvPr/>
        </p:nvSpPr>
        <p:spPr>
          <a:xfrm>
            <a:off x="457200" y="3962400"/>
            <a:ext cx="8229600" cy="2590800"/>
          </a:xfrm>
          <a:prstGeom prst="rect">
            <a:avLst/>
          </a:prstGeom>
        </p:spPr>
        <p:txBody>
          <a:bodyPr vert="horz" lIns="91440" tIns="45720" rIns="91440" bIns="45720" rtlCol="0">
            <a:normAutofit lnSpcReduction="10000"/>
          </a:bodyPr>
          <a:lstStyle>
            <a:lvl1pPr marL="457200" indent="-457200" algn="l" defTabSz="914400" rtl="0" eaLnBrk="1" latinLnBrk="0" hangingPunct="1">
              <a:lnSpc>
                <a:spcPct val="95000"/>
              </a:lnSpc>
              <a:spcBef>
                <a:spcPts val="1200"/>
              </a:spcBef>
              <a:buFontTx/>
              <a:buBlip>
                <a:blip r:embed="rId3"/>
              </a:buBlip>
              <a:defRPr sz="2800" kern="1200">
                <a:solidFill>
                  <a:schemeClr val="tx1"/>
                </a:solidFill>
                <a:latin typeface="+mn-lt"/>
                <a:ea typeface="+mn-ea"/>
                <a:cs typeface="+mn-cs"/>
              </a:defRPr>
            </a:lvl1pPr>
            <a:lvl2pPr marL="914400" indent="-457200" algn="l" defTabSz="914400" rtl="0" eaLnBrk="1" latinLnBrk="0" hangingPunct="1">
              <a:lnSpc>
                <a:spcPct val="100000"/>
              </a:lnSpc>
              <a:spcBef>
                <a:spcPts val="0"/>
              </a:spcBef>
              <a:buFontTx/>
              <a:buBlip>
                <a:blip r:embed="rId3"/>
              </a:buBlip>
              <a:defRPr sz="2400" kern="1200">
                <a:solidFill>
                  <a:schemeClr val="tx1"/>
                </a:solidFill>
                <a:latin typeface="+mn-lt"/>
                <a:ea typeface="+mn-ea"/>
                <a:cs typeface="+mn-cs"/>
              </a:defRPr>
            </a:lvl2pPr>
            <a:lvl3pPr marL="1257300" indent="-342900" algn="l" defTabSz="914400" rtl="0" eaLnBrk="1" latinLnBrk="0" hangingPunct="1">
              <a:spcBef>
                <a:spcPts val="0"/>
              </a:spcBef>
              <a:buFontTx/>
              <a:buBlip>
                <a:blip r:embed="rId3"/>
              </a:buBlip>
              <a:defRPr sz="2400" kern="1200">
                <a:solidFill>
                  <a:schemeClr val="tx1"/>
                </a:solidFill>
                <a:latin typeface="+mn-lt"/>
                <a:ea typeface="+mn-ea"/>
                <a:cs typeface="+mn-cs"/>
              </a:defRPr>
            </a:lvl3pPr>
            <a:lvl4pPr marL="1714500" indent="-342900" algn="l" defTabSz="914400" rtl="0" eaLnBrk="1" latinLnBrk="0" hangingPunct="1">
              <a:spcBef>
                <a:spcPts val="0"/>
              </a:spcBef>
              <a:buFontTx/>
              <a:buBlip>
                <a:blip r:embed="rId3"/>
              </a:buBlip>
              <a:defRPr sz="2400" kern="1200">
                <a:solidFill>
                  <a:schemeClr val="tx1"/>
                </a:solidFill>
                <a:latin typeface="+mn-lt"/>
                <a:ea typeface="+mn-ea"/>
                <a:cs typeface="+mn-cs"/>
              </a:defRPr>
            </a:lvl4pPr>
            <a:lvl5pPr marL="2171700" indent="-342900" algn="l" defTabSz="914400" rtl="0" eaLnBrk="1" latinLnBrk="0" hangingPunct="1">
              <a:spcBef>
                <a:spcPts val="0"/>
              </a:spcBef>
              <a:buFontTx/>
              <a:buBlip>
                <a:blip r:embed="rId3"/>
              </a:buBlip>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t>The Pass (E-ZPass</a:t>
            </a:r>
            <a:r>
              <a:rPr lang="en-US" sz="3200" b="1" dirty="0" smtClean="0">
                <a:latin typeface="Calibri"/>
              </a:rPr>
              <a:t>™</a:t>
            </a:r>
            <a:r>
              <a:rPr lang="en-US" b="1" dirty="0" smtClean="0"/>
              <a:t>)</a:t>
            </a:r>
          </a:p>
          <a:p>
            <a:pPr lvl="1"/>
            <a:r>
              <a:rPr lang="en-US" dirty="0" smtClean="0"/>
              <a:t>16 million E-ZPass accounts/27 million vehicles</a:t>
            </a:r>
          </a:p>
          <a:p>
            <a:pPr lvl="1"/>
            <a:r>
              <a:rPr lang="en-US" dirty="0" smtClean="0"/>
              <a:t>Vehicle identification already on board</a:t>
            </a:r>
          </a:p>
          <a:p>
            <a:pPr lvl="1"/>
            <a:r>
              <a:rPr lang="en-US" dirty="0" smtClean="0"/>
              <a:t>E-ZPass Group seeks new consumer apps, will promote EVA to its customer base</a:t>
            </a:r>
          </a:p>
          <a:p>
            <a:pPr lvl="1"/>
            <a:r>
              <a:rPr lang="en-US" dirty="0"/>
              <a:t>EVA will support </a:t>
            </a:r>
            <a:r>
              <a:rPr lang="en-US" dirty="0" smtClean="0"/>
              <a:t>SunPass, federal </a:t>
            </a:r>
            <a:r>
              <a:rPr lang="en-US" dirty="0"/>
              <a:t>requirements for ETC interoperability by October </a:t>
            </a:r>
            <a:r>
              <a:rPr lang="en-US" dirty="0" smtClean="0"/>
              <a:t>2016</a:t>
            </a:r>
            <a:endParaRPr lang="en-US" dirty="0"/>
          </a:p>
        </p:txBody>
      </p:sp>
    </p:spTree>
    <p:extLst>
      <p:ext uri="{BB962C8B-B14F-4D97-AF65-F5344CB8AC3E}">
        <p14:creationId xmlns:p14="http://schemas.microsoft.com/office/powerpoint/2010/main" val="74956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dissolve">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dissolve">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dissolve">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dissolve">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dissolve">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Verdeva </a:t>
            </a:r>
            <a:r>
              <a:rPr lang="en-US" dirty="0" smtClean="0"/>
              <a:t>connects fuel retailers</a:t>
            </a:r>
            <a:br>
              <a:rPr lang="en-US" dirty="0" smtClean="0"/>
            </a:br>
            <a:r>
              <a:rPr lang="en-US" dirty="0" smtClean="0"/>
              <a:t>to the digital economy</a:t>
            </a:r>
            <a:endParaRPr lang="en-US" dirty="0"/>
          </a:p>
        </p:txBody>
      </p:sp>
      <p:sp>
        <p:nvSpPr>
          <p:cNvPr id="6" name="Content Placeholder 7"/>
          <p:cNvSpPr>
            <a:spLocks noGrp="1"/>
          </p:cNvSpPr>
          <p:nvPr>
            <p:ph idx="1"/>
          </p:nvPr>
        </p:nvSpPr>
        <p:spPr>
          <a:xfrm>
            <a:off x="1828800" y="1600200"/>
            <a:ext cx="5486400" cy="762000"/>
          </a:xfrm>
        </p:spPr>
        <p:txBody>
          <a:bodyPr>
            <a:noAutofit/>
          </a:bodyPr>
          <a:lstStyle/>
          <a:p>
            <a:pPr marL="0" indent="0" algn="ctr">
              <a:buNone/>
            </a:pPr>
            <a:r>
              <a:rPr lang="en-US" sz="1400" dirty="0"/>
              <a:t>EVA </a:t>
            </a:r>
            <a:r>
              <a:rPr lang="en-US" sz="1400" dirty="0" smtClean="0"/>
              <a:t>provides new </a:t>
            </a:r>
            <a:r>
              <a:rPr lang="en-US" sz="1400" dirty="0">
                <a:solidFill>
                  <a:srgbClr val="263645"/>
                </a:solidFill>
              </a:rPr>
              <a:t>revenue </a:t>
            </a:r>
            <a:r>
              <a:rPr lang="en-US" sz="1400" dirty="0" smtClean="0">
                <a:solidFill>
                  <a:srgbClr val="263645"/>
                </a:solidFill>
              </a:rPr>
              <a:t>channels, customer incentives; </a:t>
            </a:r>
            <a:r>
              <a:rPr lang="en-US" sz="1400" dirty="0" smtClean="0"/>
              <a:t>enhances retail experience with time- and cost-saving options; delivers generous revenue share to retailers</a:t>
            </a:r>
          </a:p>
        </p:txBody>
      </p:sp>
      <p:graphicFrame>
        <p:nvGraphicFramePr>
          <p:cNvPr id="4" name="Content Placeholder 6"/>
          <p:cNvGraphicFramePr>
            <a:graphicFrameLocks/>
          </p:cNvGraphicFramePr>
          <p:nvPr>
            <p:extLst>
              <p:ext uri="{D42A27DB-BD31-4B8C-83A1-F6EECF244321}">
                <p14:modId xmlns:p14="http://schemas.microsoft.com/office/powerpoint/2010/main" val="1258697498"/>
              </p:ext>
            </p:extLst>
          </p:nvPr>
        </p:nvGraphicFramePr>
        <p:xfrm>
          <a:off x="152400" y="1447800"/>
          <a:ext cx="8839200" cy="5025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2703225114"/>
              </p:ext>
            </p:extLst>
          </p:nvPr>
        </p:nvGraphicFramePr>
        <p:xfrm>
          <a:off x="381000" y="1371600"/>
          <a:ext cx="8382000" cy="5105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Oval 9"/>
          <p:cNvSpPr>
            <a:spLocks noChangeAspect="1"/>
          </p:cNvSpPr>
          <p:nvPr/>
        </p:nvSpPr>
        <p:spPr>
          <a:xfrm>
            <a:off x="3317658" y="2438400"/>
            <a:ext cx="2508684" cy="2508684"/>
          </a:xfrm>
          <a:prstGeom prst="ellipse">
            <a:avLst/>
          </a:prstGeom>
          <a:blipFill rotWithShape="0">
            <a:blip r:embed="rId13" cstate="prin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TextBox 10"/>
          <p:cNvSpPr txBox="1"/>
          <p:nvPr/>
        </p:nvSpPr>
        <p:spPr>
          <a:xfrm>
            <a:off x="301171" y="2819400"/>
            <a:ext cx="2514600" cy="1169551"/>
          </a:xfrm>
          <a:prstGeom prst="rect">
            <a:avLst/>
          </a:prstGeom>
          <a:noFill/>
        </p:spPr>
        <p:txBody>
          <a:bodyPr wrap="square" rtlCol="0">
            <a:spAutoFit/>
          </a:bodyPr>
          <a:lstStyle/>
          <a:p>
            <a:pPr marL="171450" indent="-171450">
              <a:buFont typeface="Arial"/>
              <a:buChar char="•"/>
            </a:pPr>
            <a:r>
              <a:rPr lang="en-US" sz="1400" dirty="0"/>
              <a:t>Group sales to 10’s of millions of ETC users</a:t>
            </a:r>
          </a:p>
          <a:p>
            <a:pPr marL="171450" lvl="0" indent="-171450">
              <a:buFont typeface="Arial"/>
              <a:buChar char="•"/>
            </a:pPr>
            <a:r>
              <a:rPr lang="en-US" sz="1400" dirty="0" smtClean="0"/>
              <a:t>UBI and other product innovation, a $</a:t>
            </a:r>
            <a:r>
              <a:rPr lang="en-US" sz="1400" dirty="0"/>
              <a:t>20-50B </a:t>
            </a:r>
            <a:r>
              <a:rPr lang="en-US" sz="1400" dirty="0" smtClean="0"/>
              <a:t>market in </a:t>
            </a:r>
            <a:r>
              <a:rPr lang="en-US" sz="1400" dirty="0"/>
              <a:t>5 </a:t>
            </a:r>
            <a:r>
              <a:rPr lang="en-US" sz="1400" dirty="0" smtClean="0"/>
              <a:t>years</a:t>
            </a:r>
          </a:p>
        </p:txBody>
      </p:sp>
      <p:sp>
        <p:nvSpPr>
          <p:cNvPr id="12" name="TextBox 11"/>
          <p:cNvSpPr txBox="1"/>
          <p:nvPr/>
        </p:nvSpPr>
        <p:spPr>
          <a:xfrm>
            <a:off x="6515100" y="2819400"/>
            <a:ext cx="2667000" cy="738664"/>
          </a:xfrm>
          <a:prstGeom prst="rect">
            <a:avLst/>
          </a:prstGeom>
          <a:noFill/>
        </p:spPr>
        <p:txBody>
          <a:bodyPr wrap="square" rtlCol="0">
            <a:spAutoFit/>
          </a:bodyPr>
          <a:lstStyle/>
          <a:p>
            <a:pPr marL="171450" lvl="0" indent="-171450">
              <a:buFont typeface="Arial"/>
              <a:buChar char="•"/>
            </a:pPr>
            <a:r>
              <a:rPr lang="en-US" sz="1400" dirty="0"/>
              <a:t>Simple </a:t>
            </a:r>
            <a:r>
              <a:rPr lang="en-US" sz="1400" dirty="0" smtClean="0"/>
              <a:t>DMV transactions</a:t>
            </a:r>
            <a:endParaRPr lang="en-US" sz="1400" dirty="0"/>
          </a:p>
          <a:p>
            <a:pPr marL="171450" lvl="0" indent="-171450">
              <a:buFont typeface="Arial"/>
              <a:buChar char="•"/>
            </a:pPr>
            <a:r>
              <a:rPr lang="en-US" sz="1400" dirty="0"/>
              <a:t>$2-3 billion market </a:t>
            </a:r>
            <a:r>
              <a:rPr lang="en-US" sz="1400" dirty="0" smtClean="0"/>
              <a:t>in</a:t>
            </a:r>
            <a:br>
              <a:rPr lang="en-US" sz="1400" dirty="0" smtClean="0"/>
            </a:br>
            <a:r>
              <a:rPr lang="en-US" sz="1400" dirty="0" smtClean="0"/>
              <a:t>registration </a:t>
            </a:r>
            <a:r>
              <a:rPr lang="en-US" sz="1400" dirty="0"/>
              <a:t>renewals </a:t>
            </a:r>
            <a:r>
              <a:rPr lang="en-US" sz="1400" dirty="0" smtClean="0"/>
              <a:t>alone</a:t>
            </a:r>
            <a:endParaRPr lang="en-US" sz="1400" dirty="0"/>
          </a:p>
        </p:txBody>
      </p:sp>
      <p:sp>
        <p:nvSpPr>
          <p:cNvPr id="13" name="TextBox 12"/>
          <p:cNvSpPr txBox="1"/>
          <p:nvPr/>
        </p:nvSpPr>
        <p:spPr>
          <a:xfrm>
            <a:off x="301170" y="5953780"/>
            <a:ext cx="3432630" cy="523220"/>
          </a:xfrm>
          <a:prstGeom prst="rect">
            <a:avLst/>
          </a:prstGeom>
          <a:noFill/>
        </p:spPr>
        <p:txBody>
          <a:bodyPr wrap="square" rtlCol="0">
            <a:spAutoFit/>
          </a:bodyPr>
          <a:lstStyle/>
          <a:p>
            <a:pPr marL="171450" lvl="0" indent="-171450">
              <a:buFont typeface="Arial"/>
              <a:buChar char="•"/>
            </a:pPr>
            <a:r>
              <a:rPr lang="en-US" sz="1400" dirty="0"/>
              <a:t>Convenient payment of fines and fees</a:t>
            </a:r>
          </a:p>
          <a:p>
            <a:pPr marL="171450" lvl="0" indent="-171450">
              <a:buFont typeface="Arial"/>
              <a:buChar char="•"/>
            </a:pPr>
            <a:r>
              <a:rPr lang="en-US" sz="1400" dirty="0"/>
              <a:t>$7 billion </a:t>
            </a:r>
            <a:r>
              <a:rPr lang="en-US" sz="1400" dirty="0" smtClean="0"/>
              <a:t>market</a:t>
            </a:r>
            <a:endParaRPr lang="en-US" sz="1400" dirty="0"/>
          </a:p>
        </p:txBody>
      </p:sp>
      <p:sp>
        <p:nvSpPr>
          <p:cNvPr id="14" name="TextBox 13"/>
          <p:cNvSpPr txBox="1"/>
          <p:nvPr/>
        </p:nvSpPr>
        <p:spPr>
          <a:xfrm>
            <a:off x="6515100" y="5953780"/>
            <a:ext cx="2590800" cy="738664"/>
          </a:xfrm>
          <a:prstGeom prst="rect">
            <a:avLst/>
          </a:prstGeom>
          <a:noFill/>
        </p:spPr>
        <p:txBody>
          <a:bodyPr wrap="square" rtlCol="0">
            <a:spAutoFit/>
          </a:bodyPr>
          <a:lstStyle/>
          <a:p>
            <a:pPr marL="171450" lvl="0" indent="-171450">
              <a:buFont typeface="Arial"/>
              <a:buChar char="•"/>
            </a:pPr>
            <a:r>
              <a:rPr lang="en-US" sz="1400" dirty="0" smtClean="0"/>
              <a:t>Product sales at the pump</a:t>
            </a:r>
          </a:p>
          <a:p>
            <a:pPr marL="171450" lvl="0" indent="-171450">
              <a:buFont typeface="Arial"/>
              <a:buChar char="•"/>
            </a:pPr>
            <a:r>
              <a:rPr lang="en-US" sz="1400" dirty="0" smtClean="0"/>
              <a:t>Retail innovation</a:t>
            </a:r>
            <a:endParaRPr lang="en-US" sz="1400" dirty="0"/>
          </a:p>
          <a:p>
            <a:pPr marL="171450" lvl="0" indent="-171450">
              <a:buFont typeface="Arial"/>
              <a:buChar char="•"/>
            </a:pPr>
            <a:r>
              <a:rPr lang="en-US" sz="1400" dirty="0" smtClean="0"/>
              <a:t>Personalized reminders</a:t>
            </a:r>
            <a:endParaRPr lang="en-US" sz="1400" dirty="0"/>
          </a:p>
        </p:txBody>
      </p:sp>
    </p:spTree>
    <p:extLst>
      <p:ext uri="{BB962C8B-B14F-4D97-AF65-F5344CB8AC3E}">
        <p14:creationId xmlns:p14="http://schemas.microsoft.com/office/powerpoint/2010/main" val="29895240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theme/theme1.xml><?xml version="1.0" encoding="utf-8"?>
<a:theme xmlns:a="http://schemas.openxmlformats.org/drawingml/2006/main" name="Apollo Active Reports Mapping Review">
  <a:themeElements>
    <a:clrScheme name="Diplomat Rebrand">
      <a:dk1>
        <a:srgbClr val="263645"/>
      </a:dk1>
      <a:lt1>
        <a:srgbClr val="E9EEF3"/>
      </a:lt1>
      <a:dk2>
        <a:srgbClr val="425363"/>
      </a:dk2>
      <a:lt2>
        <a:srgbClr val="FFFFFF"/>
      </a:lt2>
      <a:accent1>
        <a:srgbClr val="009ADD"/>
      </a:accent1>
      <a:accent2>
        <a:srgbClr val="B24EC4"/>
      </a:accent2>
      <a:accent3>
        <a:srgbClr val="D60056"/>
      </a:accent3>
      <a:accent4>
        <a:srgbClr val="00B188"/>
      </a:accent4>
      <a:accent5>
        <a:srgbClr val="ED7700"/>
      </a:accent5>
      <a:accent6>
        <a:srgbClr val="6CC049"/>
      </a:accent6>
      <a:hlink>
        <a:srgbClr val="009ADD"/>
      </a:hlink>
      <a:folHlink>
        <a:srgbClr val="0081C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AE20B78A51E649BBE9EE029607CCBE" ma:contentTypeVersion="" ma:contentTypeDescription="Create a new document." ma:contentTypeScope="" ma:versionID="221832923dad838c1482812af308811f">
  <xsd:schema xmlns:xsd="http://www.w3.org/2001/XMLSchema" xmlns:xs="http://www.w3.org/2001/XMLSchema" xmlns:p="http://schemas.microsoft.com/office/2006/metadata/properties" xmlns:ns2="d384f426-e3f8-4a36-b5cf-4f1019171168" targetNamespace="http://schemas.microsoft.com/office/2006/metadata/properties" ma:root="true" ma:fieldsID="858b02718a9f4a29766f9c3cd0f433e2" ns2:_="">
    <xsd:import namespace="d384f426-e3f8-4a36-b5cf-4f1019171168"/>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84f426-e3f8-4a36-b5cf-4f101917116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5C14C94-D1DD-4C0C-9FDC-A6E1826113CA}"/>
</file>

<file path=customXml/itemProps2.xml><?xml version="1.0" encoding="utf-8"?>
<ds:datastoreItem xmlns:ds="http://schemas.openxmlformats.org/officeDocument/2006/customXml" ds:itemID="{657F9078-FEB0-4CA2-8B97-59210ECF106C}"/>
</file>

<file path=customXml/itemProps3.xml><?xml version="1.0" encoding="utf-8"?>
<ds:datastoreItem xmlns:ds="http://schemas.openxmlformats.org/officeDocument/2006/customXml" ds:itemID="{9236E879-5D2C-4FEA-B2AA-26631A8564E1}"/>
</file>

<file path=docProps/app.xml><?xml version="1.0" encoding="utf-8"?>
<Properties xmlns="http://schemas.openxmlformats.org/officeDocument/2006/extended-properties" xmlns:vt="http://schemas.openxmlformats.org/officeDocument/2006/docPropsVTypes">
  <Template/>
  <TotalTime>21784</TotalTime>
  <Words>2557</Words>
  <Application>Microsoft Office PowerPoint</Application>
  <PresentationFormat>On-screen Show (4:3)</PresentationFormat>
  <Paragraphs>343</Paragraphs>
  <Slides>22</Slides>
  <Notes>12</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ＭＳ Ｐゴシック</vt:lpstr>
      <vt:lpstr>ＭＳ Ｐゴシック</vt:lpstr>
      <vt:lpstr>Arial</vt:lpstr>
      <vt:lpstr>Calibri</vt:lpstr>
      <vt:lpstr>Gill Sans</vt:lpstr>
      <vt:lpstr>Gill Sans Light</vt:lpstr>
      <vt:lpstr>OCR A Std</vt:lpstr>
      <vt:lpstr>Times New Roman</vt:lpstr>
      <vt:lpstr>Apollo Active Reports Mapping Review</vt:lpstr>
      <vt:lpstr>Efficient Vehicle Assessor™</vt:lpstr>
      <vt:lpstr>Insurance Agents and the Efficient Vehicle Assessor Pilot</vt:lpstr>
      <vt:lpstr>Partner development</vt:lpstr>
      <vt:lpstr>About EVA</vt:lpstr>
      <vt:lpstr>Verdeva’s “Efficient Vehicle Assessor”</vt:lpstr>
      <vt:lpstr>EVA Field Components</vt:lpstr>
      <vt:lpstr>EVA Platform Overview</vt:lpstr>
      <vt:lpstr>The Pump and the Pass</vt:lpstr>
      <vt:lpstr>Verdeva connects fuel retailers to the digital economy</vt:lpstr>
      <vt:lpstr>First Stage: Consumer Apps Second Stage: EVA Policy Apps</vt:lpstr>
      <vt:lpstr>First Stage: Consumer Apps</vt:lpstr>
      <vt:lpstr>EVA Group and PAYDAYS Insurance</vt:lpstr>
      <vt:lpstr>PAYDAYS allows UBI market to fulfill its potential</vt:lpstr>
      <vt:lpstr>PAYDAYS – occasional mileage verification </vt:lpstr>
      <vt:lpstr>EVA’s insurance offerings – other innovative features</vt:lpstr>
      <vt:lpstr>EVA E-ZPay – one-touch convenience payment options</vt:lpstr>
      <vt:lpstr>EVA E-ZPay – one-touch convenience payment options</vt:lpstr>
      <vt:lpstr>Second Stage: EVA Policy Apps</vt:lpstr>
      <vt:lpstr>EVA seen as a policy game-changer by very senior officials</vt:lpstr>
      <vt:lpstr>EVA Estimated Miles Driven (EMD) apps for sustainable transportation funding</vt:lpstr>
      <vt:lpstr>EVA policy apps support inevitable transportation policy reform</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Verdeva - Telematics Opportunity for Insurance</dc:title>
  <dc:creator>Verdeva Inc.</dc:creator>
  <cp:lastModifiedBy>Ron Berg</cp:lastModifiedBy>
  <cp:revision>826</cp:revision>
  <cp:lastPrinted>2013-05-10T15:51:01Z</cp:lastPrinted>
  <dcterms:created xsi:type="dcterms:W3CDTF">2012-10-02T21:22:00Z</dcterms:created>
  <dcterms:modified xsi:type="dcterms:W3CDTF">2015-09-30T21:24:16Z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0x0101006FAE20B78A51E649BBE9EE029607CCBE</vt:lpwstr>
  </property>
</Properties>
</file>