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7143"/>
    <a:srgbClr val="433F57"/>
    <a:srgbClr val="4D4057"/>
    <a:srgbClr val="69AF92"/>
    <a:srgbClr val="6EB899"/>
    <a:srgbClr val="3A88AA"/>
    <a:srgbClr val="3795AA"/>
    <a:srgbClr val="7ACBA9"/>
    <a:srgbClr val="63CBAE"/>
    <a:srgbClr val="6AC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3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onnors" userId="4a4bb579-7406-40fc-9b08-cc03161e84bf" providerId="ADAL" clId="{0BD94602-0A3B-47EB-8B8C-398153DFB257}"/>
    <pc:docChg chg="delSld">
      <pc:chgData name="Kasey Connors" userId="4a4bb579-7406-40fc-9b08-cc03161e84bf" providerId="ADAL" clId="{0BD94602-0A3B-47EB-8B8C-398153DFB257}" dt="2018-01-25T15:28:33.726" v="0" actId="2696"/>
      <pc:docMkLst>
        <pc:docMk/>
      </pc:docMkLst>
      <pc:sldChg chg="del">
        <pc:chgData name="Kasey Connors" userId="4a4bb579-7406-40fc-9b08-cc03161e84bf" providerId="ADAL" clId="{0BD94602-0A3B-47EB-8B8C-398153DFB257}" dt="2018-01-25T15:28:33.726" v="0" actId="2696"/>
        <pc:sldMkLst>
          <pc:docMk/>
          <pc:sldMk cId="1048918585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C439-C164-404E-AA10-5D0AB8C6203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41A40-7B0F-3A4D-96CD-313A00E9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0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5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0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1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7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8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787C-C850-F14E-A0AB-8417C0EE3BA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151" y="1038317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Name’s Marketing 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28418"/>
            <a:ext cx="12192000" cy="494177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Presented by {Insert your name}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925205"/>
            <a:ext cx="12192000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INSERT YOUR COMPANY LOGO HERE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148385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Our Target Audience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And Persona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3A88A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Target Audience Statement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1297" y="2433368"/>
            <a:ext cx="79694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{Insert your company} creates content to attract {insert target audience} so they can {insert desired outcome} better. 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0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3A88A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Basics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3981" y="2286895"/>
            <a:ext cx="7969405" cy="322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Persona name: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Job title: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Job responsibilities: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Gender: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Age: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6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3A88A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3981" y="2286895"/>
            <a:ext cx="79694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size: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Team size: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Location: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3A88A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3981" y="2286895"/>
            <a:ext cx="796940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Reasons they search for a solution: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Why they choose us: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#1 benefit they get from us: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Closest competitor they’d consider: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Customer quote: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Favorite blogs and resources: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6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3A88A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3981" y="2286895"/>
            <a:ext cx="7969405" cy="57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Link to image (or place image here):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1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48385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Our Branding</a:t>
            </a:r>
          </a:p>
        </p:txBody>
      </p:sp>
    </p:spTree>
    <p:extLst>
      <p:ext uri="{BB962C8B-B14F-4D97-AF65-F5344CB8AC3E}">
        <p14:creationId xmlns:p14="http://schemas.microsoft.com/office/powerpoint/2010/main" val="145055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58211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Brand Positioning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3981" y="2286895"/>
            <a:ext cx="79694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Relevancy: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Uniqueness: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Credibility: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7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58211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Brand Statement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0552" y="2382559"/>
            <a:ext cx="8310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{Insert target audience} trust {insert your brand} as the {insert unique product or service category} that {insert primary benefit} because {insert your brand} is the best way to {insert credibility statement}. 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4077" y="-89741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58211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Brand Voice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980" y="2549310"/>
            <a:ext cx="10795819" cy="222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Statement #1: We are {insert desired perception}, but we are not {insert antonym of desired perception}.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Statement #2: We are {insert desired perception}, but we are not {insert antonym of desired perception}.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Statement #3: We are {insert desired perception}, but we are not {insert antonym of desired perception}. 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1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100626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47325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Our Goal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1297" y="2150685"/>
            <a:ext cx="79694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By {insert day, month, year}, the {insert your organization’s name} marketing team will reach {insert number} {insert metric} every {insert time frame}.</a:t>
            </a:r>
            <a:endParaRPr lang="en-US" sz="3200" dirty="0">
              <a:solidFill>
                <a:schemeClr val="bg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  <a:p>
            <a:pPr algn="ctr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48385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Our Marketing Strategy</a:t>
            </a:r>
          </a:p>
        </p:txBody>
      </p:sp>
    </p:spTree>
    <p:extLst>
      <p:ext uri="{BB962C8B-B14F-4D97-AF65-F5344CB8AC3E}">
        <p14:creationId xmlns:p14="http://schemas.microsoft.com/office/powerpoint/2010/main" val="746175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4078" y="-93406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Marketing Tactics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Tactic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Tactic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Tactic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Tactic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Tactic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180841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4078" y="-93406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Marketing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Project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Project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Project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Project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Project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75233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4078" y="-93406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Goal-Driven Marketing Budget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0552" y="2382559"/>
            <a:ext cx="83108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Monthly marketing budget = (marketing goal acquisition cost × marketing marketing goal #) + marketing operational costs 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4078" y="-93406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Goal-Driven Marketing Budget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3050"/>
              </p:ext>
            </p:extLst>
          </p:nvPr>
        </p:nvGraphicFramePr>
        <p:xfrm>
          <a:off x="1807095" y="2503010"/>
          <a:ext cx="9768120" cy="3142901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81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9701"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MAR.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APR.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AUG.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OCT.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NOV.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DEC.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104">
                <a:tc>
                  <a:txBody>
                    <a:bodyPr/>
                    <a:lstStyle/>
                    <a:p>
                      <a:pPr algn="ctr"/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104">
                <a:tc>
                  <a:txBody>
                    <a:bodyPr/>
                    <a:lstStyle/>
                    <a:p>
                      <a:pPr algn="ctr"/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2316" y="3447758"/>
            <a:ext cx="116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Final Goal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315" y="4676604"/>
            <a:ext cx="116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Monthly Budget</a:t>
            </a:r>
          </a:p>
        </p:txBody>
      </p:sp>
    </p:spTree>
    <p:extLst>
      <p:ext uri="{BB962C8B-B14F-4D97-AF65-F5344CB8AC3E}">
        <p14:creationId xmlns:p14="http://schemas.microsoft.com/office/powerpoint/2010/main" val="46322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100626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47325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How We’ll Get There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06511"/>
              </p:ext>
            </p:extLst>
          </p:nvPr>
        </p:nvGraphicFramePr>
        <p:xfrm>
          <a:off x="1795520" y="2549310"/>
          <a:ext cx="9768120" cy="1771301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81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40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9701"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MAR.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APR.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AUG.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OCT.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NOV.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DEC.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104">
                <a:tc>
                  <a:txBody>
                    <a:bodyPr/>
                    <a:lstStyle/>
                    <a:p>
                      <a:pPr algn="ctr"/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741" y="3494058"/>
            <a:ext cx="116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Final Goal</a:t>
            </a:r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58211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How We’ll Measure It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1297" y="2433368"/>
            <a:ext cx="79694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 will track our success with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{insert your goal measurement tool}.</a:t>
            </a:r>
            <a:endParaRPr lang="en-US" sz="3200" dirty="0">
              <a:solidFill>
                <a:schemeClr val="bg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  <a:p>
            <a:pPr algn="ctr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0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48385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Our </a:t>
            </a:r>
            <a:r>
              <a:rPr lang="en-US" sz="5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SWOT Analysis</a:t>
            </a:r>
            <a:endParaRPr lang="en-US" sz="5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4078" y="-93406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Strengths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210061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156996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Opportunity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Opportunity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Opportunity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Opportunity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Opportunity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187344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154204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E20B78A51E649BBE9EE029607CCBE" ma:contentTypeVersion="" ma:contentTypeDescription="Create a new document." ma:contentTypeScope="" ma:versionID="221832923dad838c1482812af308811f">
  <xsd:schema xmlns:xsd="http://www.w3.org/2001/XMLSchema" xmlns:xs="http://www.w3.org/2001/XMLSchema" xmlns:p="http://schemas.microsoft.com/office/2006/metadata/properties" xmlns:ns2="d384f426-e3f8-4a36-b5cf-4f1019171168" targetNamespace="http://schemas.microsoft.com/office/2006/metadata/properties" ma:root="true" ma:fieldsID="858b02718a9f4a29766f9c3cd0f433e2" ns2:_="">
    <xsd:import namespace="d384f426-e3f8-4a36-b5cf-4f101917116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4f426-e3f8-4a36-b5cf-4f10191711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1EC82C-5FC4-4118-B168-315B5580A5E7}"/>
</file>

<file path=customXml/itemProps2.xml><?xml version="1.0" encoding="utf-8"?>
<ds:datastoreItem xmlns:ds="http://schemas.openxmlformats.org/officeDocument/2006/customXml" ds:itemID="{633E6AD4-2229-414C-8A5C-FB0C9ADDDDBE}"/>
</file>

<file path=customXml/itemProps3.xml><?xml version="1.0" encoding="utf-8"?>
<ds:datastoreItem xmlns:ds="http://schemas.openxmlformats.org/officeDocument/2006/customXml" ds:itemID="{A92489BD-51AF-4A6A-9469-5F7A79733A75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558</Words>
  <Application>Microsoft Office PowerPoint</Application>
  <PresentationFormat>Widescreen</PresentationFormat>
  <Paragraphs>163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Bebas Neue</vt:lpstr>
      <vt:lpstr>Calibri</vt:lpstr>
      <vt:lpstr>Calibri Light</vt:lpstr>
      <vt:lpstr>Helvetica</vt:lpstr>
      <vt:lpstr>Office Theme</vt:lpstr>
      <vt:lpstr>Company Name’s Marketing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Ashton Hauff</dc:creator>
  <cp:lastModifiedBy>Kasey Connors</cp:lastModifiedBy>
  <cp:revision>14</cp:revision>
  <dcterms:created xsi:type="dcterms:W3CDTF">2017-09-20T15:44:11Z</dcterms:created>
  <dcterms:modified xsi:type="dcterms:W3CDTF">2018-01-25T15:28:44Z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0x0101006FAE20B78A51E649BBE9EE029607CCBE</vt:lpwstr>
  </property>
</Properties>
</file>