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780" y="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300" b="1" i="0">
                <a:solidFill>
                  <a:srgbClr val="F4D99D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300" b="1" i="0">
                <a:solidFill>
                  <a:srgbClr val="F4D99D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300" b="1" i="0">
                <a:solidFill>
                  <a:srgbClr val="F4D99D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300" b="1" i="0">
                <a:solidFill>
                  <a:srgbClr val="F4D99D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"/>
            <a:ext cx="18287999" cy="10286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3974929"/>
            <a:ext cx="4265841" cy="46100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07023" y="1714887"/>
            <a:ext cx="16473952" cy="27051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300" b="1" i="0">
                <a:solidFill>
                  <a:srgbClr val="F4D99D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7" cy="10286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26470" y="0"/>
              <a:ext cx="13239749" cy="925706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54581" y="1942330"/>
              <a:ext cx="12811124" cy="73151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24796" y="1028700"/>
              <a:ext cx="6438899" cy="418147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53639" y="7598663"/>
              <a:ext cx="13505687" cy="143560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9871" y="4876799"/>
              <a:ext cx="17391887" cy="33619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5806" y="1714890"/>
            <a:ext cx="12596495" cy="27051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7155"/>
              </a:lnSpc>
              <a:spcBef>
                <a:spcPts val="130"/>
              </a:spcBef>
            </a:pPr>
            <a:r>
              <a:rPr spc="570" dirty="0"/>
              <a:t>2023</a:t>
            </a:r>
            <a:r>
              <a:rPr spc="670" dirty="0"/>
              <a:t> </a:t>
            </a:r>
            <a:r>
              <a:rPr spc="-10" dirty="0"/>
              <a:t>OUTSTANDING</a:t>
            </a:r>
          </a:p>
          <a:p>
            <a:pPr marL="12700" marR="5080" algn="ctr">
              <a:lnSpc>
                <a:spcPts val="6750"/>
              </a:lnSpc>
              <a:spcBef>
                <a:spcPts val="495"/>
              </a:spcBef>
            </a:pPr>
            <a:r>
              <a:rPr spc="-35" dirty="0"/>
              <a:t>YOUNG</a:t>
            </a:r>
            <a:r>
              <a:rPr spc="250" dirty="0"/>
              <a:t> </a:t>
            </a:r>
            <a:r>
              <a:rPr dirty="0"/>
              <a:t>AGENTS</a:t>
            </a:r>
            <a:r>
              <a:rPr spc="250" dirty="0"/>
              <a:t> </a:t>
            </a:r>
            <a:r>
              <a:rPr spc="220" dirty="0"/>
              <a:t>COMMITTEE </a:t>
            </a:r>
            <a:r>
              <a:rPr spc="160" dirty="0"/>
              <a:t>OF</a:t>
            </a:r>
            <a:r>
              <a:rPr spc="665" dirty="0"/>
              <a:t> </a:t>
            </a:r>
            <a:r>
              <a:rPr spc="240" dirty="0"/>
              <a:t>THE</a:t>
            </a:r>
            <a:r>
              <a:rPr spc="665" dirty="0"/>
              <a:t> </a:t>
            </a:r>
            <a:r>
              <a:rPr spc="30" dirty="0"/>
              <a:t>YEAR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63762" y="884564"/>
            <a:ext cx="4824236" cy="61817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DAF059-211D-029C-80AB-535B02D0CCD0}"/>
              </a:ext>
            </a:extLst>
          </p:cNvPr>
          <p:cNvSpPr txBox="1"/>
          <p:nvPr/>
        </p:nvSpPr>
        <p:spPr>
          <a:xfrm>
            <a:off x="1409700" y="4431317"/>
            <a:ext cx="1546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Brush Script MT" panose="03060802040406070304" pitchFamily="66" charset="0"/>
              </a:rPr>
              <a:t>The Young Agents Committee of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Brush Script MT" panose="03060802040406070304" pitchFamily="66" charset="0"/>
              </a:rPr>
              <a:t>Big I South Carolina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6326" y="1714889"/>
            <a:ext cx="13795375" cy="27051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7155"/>
              </a:lnSpc>
              <a:spcBef>
                <a:spcPts val="130"/>
              </a:spcBef>
            </a:pPr>
            <a:r>
              <a:rPr spc="570" dirty="0"/>
              <a:t>2023</a:t>
            </a:r>
            <a:r>
              <a:rPr spc="670" dirty="0"/>
              <a:t> </a:t>
            </a:r>
            <a:r>
              <a:rPr spc="-10" dirty="0"/>
              <a:t>OUTSTANDING</a:t>
            </a:r>
          </a:p>
          <a:p>
            <a:pPr marL="12700" marR="5080" algn="ctr">
              <a:lnSpc>
                <a:spcPts val="6750"/>
              </a:lnSpc>
              <a:spcBef>
                <a:spcPts val="495"/>
              </a:spcBef>
            </a:pPr>
            <a:r>
              <a:rPr spc="-35" dirty="0"/>
              <a:t>YOUNG</a:t>
            </a:r>
            <a:r>
              <a:rPr spc="385" dirty="0"/>
              <a:t> </a:t>
            </a:r>
            <a:r>
              <a:rPr dirty="0"/>
              <a:t>AGENTS</a:t>
            </a:r>
            <a:r>
              <a:rPr spc="385" dirty="0"/>
              <a:t> </a:t>
            </a:r>
            <a:r>
              <a:rPr spc="170" dirty="0"/>
              <a:t>STATE</a:t>
            </a:r>
            <a:r>
              <a:rPr spc="390" dirty="0"/>
              <a:t> </a:t>
            </a:r>
            <a:r>
              <a:rPr spc="40" dirty="0"/>
              <a:t>LIAISON </a:t>
            </a:r>
            <a:r>
              <a:rPr spc="160" dirty="0"/>
              <a:t>OF</a:t>
            </a:r>
            <a:r>
              <a:rPr spc="665" dirty="0"/>
              <a:t> </a:t>
            </a:r>
            <a:r>
              <a:rPr spc="240" dirty="0"/>
              <a:t>THE</a:t>
            </a:r>
            <a:r>
              <a:rPr spc="665" dirty="0"/>
              <a:t> </a:t>
            </a:r>
            <a:r>
              <a:rPr spc="30" dirty="0"/>
              <a:t>YEAR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63762" y="884560"/>
            <a:ext cx="4824236" cy="61817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908104-E580-D5DD-C38D-0DD724425157}"/>
              </a:ext>
            </a:extLst>
          </p:cNvPr>
          <p:cNvSpPr txBox="1"/>
          <p:nvPr/>
        </p:nvSpPr>
        <p:spPr>
          <a:xfrm>
            <a:off x="1409700" y="5042281"/>
            <a:ext cx="1546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Brush Script MT" panose="03060802040406070304" pitchFamily="66" charset="0"/>
              </a:rPr>
              <a:t>Taylor Hendrickson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Abadi Extra Light" panose="020B0204020104020204" pitchFamily="34" charset="0"/>
              </a:rPr>
              <a:t>Florida Association of Insurance Agents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1675" rIns="0" bIns="0" rtlCol="0">
            <a:spAutoFit/>
          </a:bodyPr>
          <a:lstStyle/>
          <a:p>
            <a:pPr marR="227965" algn="ctr">
              <a:lnSpc>
                <a:spcPts val="7155"/>
              </a:lnSpc>
              <a:spcBef>
                <a:spcPts val="130"/>
              </a:spcBef>
            </a:pPr>
            <a:r>
              <a:rPr spc="570" dirty="0"/>
              <a:t>2023</a:t>
            </a:r>
            <a:r>
              <a:rPr spc="670" dirty="0"/>
              <a:t> </a:t>
            </a:r>
            <a:r>
              <a:rPr spc="-10" dirty="0"/>
              <a:t>OUTSTANDING</a:t>
            </a:r>
          </a:p>
          <a:p>
            <a:pPr algn="ctr">
              <a:lnSpc>
                <a:spcPts val="7155"/>
              </a:lnSpc>
            </a:pPr>
            <a:r>
              <a:rPr spc="229" dirty="0"/>
              <a:t>POLITICAL</a:t>
            </a:r>
            <a:r>
              <a:rPr spc="690" dirty="0"/>
              <a:t> </a:t>
            </a:r>
            <a:r>
              <a:rPr spc="55" dirty="0"/>
              <a:t>INVOLVEMENT</a:t>
            </a:r>
            <a:r>
              <a:rPr spc="690" dirty="0"/>
              <a:t> </a:t>
            </a:r>
            <a:r>
              <a:rPr spc="-20" dirty="0"/>
              <a:t>AWARD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63762" y="884561"/>
            <a:ext cx="4824236" cy="61817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C04620-DF0B-1167-47A0-7B65300E3530}"/>
              </a:ext>
            </a:extLst>
          </p:cNvPr>
          <p:cNvSpPr txBox="1"/>
          <p:nvPr/>
        </p:nvSpPr>
        <p:spPr>
          <a:xfrm>
            <a:off x="1318505" y="4037588"/>
            <a:ext cx="15468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dirty="0">
                <a:solidFill>
                  <a:schemeClr val="bg1"/>
                </a:solidFill>
                <a:latin typeface="Brush Script MT" panose="03060802040406070304" pitchFamily="66" charset="0"/>
              </a:rPr>
              <a:t>The Young Agents Committee of the Independent Insurance Agents of</a:t>
            </a:r>
          </a:p>
          <a:p>
            <a:pPr algn="ctr"/>
            <a:r>
              <a:rPr lang="en-US" sz="9000" dirty="0">
                <a:solidFill>
                  <a:schemeClr val="bg1"/>
                </a:solidFill>
                <a:latin typeface="Brush Script MT" panose="03060802040406070304" pitchFamily="66" charset="0"/>
              </a:rPr>
              <a:t>North Carolina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1676" rIns="0" bIns="0" rtlCol="0">
            <a:spAutoFit/>
          </a:bodyPr>
          <a:lstStyle/>
          <a:p>
            <a:pPr marR="227965" algn="ctr">
              <a:lnSpc>
                <a:spcPts val="7155"/>
              </a:lnSpc>
              <a:spcBef>
                <a:spcPts val="130"/>
              </a:spcBef>
            </a:pPr>
            <a:r>
              <a:rPr spc="570" dirty="0"/>
              <a:t>2023</a:t>
            </a:r>
            <a:r>
              <a:rPr spc="670" dirty="0"/>
              <a:t> </a:t>
            </a:r>
            <a:r>
              <a:rPr spc="-10" dirty="0"/>
              <a:t>OUTSTANDING</a:t>
            </a:r>
          </a:p>
          <a:p>
            <a:pPr algn="ctr">
              <a:lnSpc>
                <a:spcPts val="7155"/>
              </a:lnSpc>
            </a:pPr>
            <a:r>
              <a:rPr spc="75" dirty="0"/>
              <a:t>INVEST</a:t>
            </a:r>
            <a:r>
              <a:rPr spc="675" dirty="0"/>
              <a:t> </a:t>
            </a:r>
            <a:r>
              <a:rPr spc="260" dirty="0"/>
              <a:t>SUPPORTER</a:t>
            </a:r>
            <a:r>
              <a:rPr spc="670" dirty="0"/>
              <a:t> </a:t>
            </a:r>
            <a:r>
              <a:rPr spc="-10" dirty="0"/>
              <a:t>AWARD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63762" y="884561"/>
            <a:ext cx="4824236" cy="61817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7D9B3E-D243-8CBC-F26D-C25E04119566}"/>
              </a:ext>
            </a:extLst>
          </p:cNvPr>
          <p:cNvSpPr txBox="1"/>
          <p:nvPr/>
        </p:nvSpPr>
        <p:spPr>
          <a:xfrm>
            <a:off x="1318505" y="4037588"/>
            <a:ext cx="1546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Brush Script MT" panose="03060802040406070304" pitchFamily="66" charset="0"/>
              </a:rPr>
              <a:t>The Young Agents Committee of 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Brush Script MT" panose="03060802040406070304" pitchFamily="66" charset="0"/>
              </a:rPr>
              <a:t>Big I Michigan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5134" rIns="0" bIns="0" rtlCol="0">
            <a:spAutoFit/>
          </a:bodyPr>
          <a:lstStyle/>
          <a:p>
            <a:pPr marR="227965" algn="ctr">
              <a:lnSpc>
                <a:spcPts val="7155"/>
              </a:lnSpc>
              <a:spcBef>
                <a:spcPts val="130"/>
              </a:spcBef>
            </a:pPr>
            <a:r>
              <a:rPr spc="570" dirty="0"/>
              <a:t>2023</a:t>
            </a:r>
            <a:r>
              <a:rPr spc="670" dirty="0"/>
              <a:t> </a:t>
            </a:r>
            <a:r>
              <a:rPr spc="-10" dirty="0"/>
              <a:t>OUTSTANDING</a:t>
            </a:r>
          </a:p>
          <a:p>
            <a:pPr algn="ctr">
              <a:lnSpc>
                <a:spcPts val="7155"/>
              </a:lnSpc>
            </a:pPr>
            <a:r>
              <a:rPr spc="254" dirty="0"/>
              <a:t>MEMBERSHIP</a:t>
            </a:r>
            <a:r>
              <a:rPr spc="685" dirty="0"/>
              <a:t> </a:t>
            </a:r>
            <a:r>
              <a:rPr spc="190" dirty="0"/>
              <a:t>DEVELOPMENT</a:t>
            </a:r>
            <a:r>
              <a:rPr spc="680" dirty="0"/>
              <a:t> </a:t>
            </a:r>
            <a:r>
              <a:rPr spc="-20" dirty="0"/>
              <a:t>AWARD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63762" y="884559"/>
            <a:ext cx="4824236" cy="61817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4D9C31-5908-7837-FFD9-775A51BA53C7}"/>
              </a:ext>
            </a:extLst>
          </p:cNvPr>
          <p:cNvSpPr txBox="1"/>
          <p:nvPr/>
        </p:nvSpPr>
        <p:spPr>
          <a:xfrm>
            <a:off x="1318505" y="4037588"/>
            <a:ext cx="1546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Brush Script MT" panose="03060802040406070304" pitchFamily="66" charset="0"/>
              </a:rPr>
              <a:t>The NextGen Committee of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Brush Script MT" panose="03060802040406070304" pitchFamily="66" charset="0"/>
              </a:rPr>
              <a:t>Big I New York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5138" rIns="0" bIns="0" rtlCol="0">
            <a:spAutoFit/>
          </a:bodyPr>
          <a:lstStyle/>
          <a:p>
            <a:pPr marR="227965" algn="ctr">
              <a:lnSpc>
                <a:spcPts val="7155"/>
              </a:lnSpc>
              <a:spcBef>
                <a:spcPts val="130"/>
              </a:spcBef>
            </a:pPr>
            <a:r>
              <a:rPr spc="570" dirty="0"/>
              <a:t>2023</a:t>
            </a:r>
            <a:r>
              <a:rPr spc="670" dirty="0"/>
              <a:t> </a:t>
            </a:r>
            <a:r>
              <a:rPr spc="-10" dirty="0"/>
              <a:t>OUTSTANDING</a:t>
            </a:r>
          </a:p>
          <a:p>
            <a:pPr algn="ctr">
              <a:lnSpc>
                <a:spcPts val="7155"/>
              </a:lnSpc>
            </a:pPr>
            <a:r>
              <a:rPr dirty="0"/>
              <a:t>COMMUNITY</a:t>
            </a:r>
            <a:r>
              <a:rPr spc="755" dirty="0"/>
              <a:t> </a:t>
            </a:r>
            <a:r>
              <a:rPr spc="210" dirty="0"/>
              <a:t>SERVICE</a:t>
            </a:r>
            <a:r>
              <a:rPr spc="760" dirty="0"/>
              <a:t> </a:t>
            </a:r>
            <a:r>
              <a:rPr spc="-10" dirty="0"/>
              <a:t>AWARD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63762" y="884564"/>
            <a:ext cx="4824236" cy="61817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526DBD-BCBE-8E85-2B86-488321355639}"/>
              </a:ext>
            </a:extLst>
          </p:cNvPr>
          <p:cNvSpPr txBox="1"/>
          <p:nvPr/>
        </p:nvSpPr>
        <p:spPr>
          <a:xfrm>
            <a:off x="1318505" y="4037588"/>
            <a:ext cx="1546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Brush Script MT" panose="03060802040406070304" pitchFamily="66" charset="0"/>
              </a:rPr>
              <a:t>Independent Insurance Agents of Wisconsin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5136" rIns="0" bIns="0" rtlCol="0">
            <a:spAutoFit/>
          </a:bodyPr>
          <a:lstStyle/>
          <a:p>
            <a:pPr marR="227965" algn="ctr">
              <a:lnSpc>
                <a:spcPts val="7155"/>
              </a:lnSpc>
              <a:spcBef>
                <a:spcPts val="130"/>
              </a:spcBef>
            </a:pPr>
            <a:r>
              <a:rPr spc="570" dirty="0"/>
              <a:t>2023</a:t>
            </a:r>
            <a:r>
              <a:rPr spc="670" dirty="0"/>
              <a:t> </a:t>
            </a:r>
            <a:r>
              <a:rPr spc="-10" dirty="0"/>
              <a:t>OUTSTANDING</a:t>
            </a:r>
          </a:p>
          <a:p>
            <a:pPr algn="ctr">
              <a:lnSpc>
                <a:spcPts val="7155"/>
              </a:lnSpc>
            </a:pPr>
            <a:r>
              <a:rPr dirty="0"/>
              <a:t>COMMUNITY</a:t>
            </a:r>
            <a:r>
              <a:rPr spc="755" dirty="0"/>
              <a:t> </a:t>
            </a:r>
            <a:r>
              <a:rPr spc="210" dirty="0"/>
              <a:t>SERVICE</a:t>
            </a:r>
            <a:r>
              <a:rPr spc="760" dirty="0"/>
              <a:t> </a:t>
            </a:r>
            <a:r>
              <a:rPr spc="-10" dirty="0"/>
              <a:t>AWARD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63762" y="884560"/>
            <a:ext cx="4824236" cy="61817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D1A948-D1AB-6859-7227-AC952A9F03BD}"/>
              </a:ext>
            </a:extLst>
          </p:cNvPr>
          <p:cNvSpPr txBox="1"/>
          <p:nvPr/>
        </p:nvSpPr>
        <p:spPr>
          <a:xfrm>
            <a:off x="1318505" y="4037588"/>
            <a:ext cx="15468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dirty="0">
                <a:solidFill>
                  <a:schemeClr val="bg1"/>
                </a:solidFill>
                <a:latin typeface="Brush Script MT" panose="03060802040406070304" pitchFamily="66" charset="0"/>
              </a:rPr>
              <a:t>The Young Agents Committee of the Independent Insurance Agents of Georgia,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5137" rIns="0" bIns="0" rtlCol="0">
            <a:spAutoFit/>
          </a:bodyPr>
          <a:lstStyle/>
          <a:p>
            <a:pPr marR="227965" algn="ctr">
              <a:lnSpc>
                <a:spcPts val="7155"/>
              </a:lnSpc>
              <a:spcBef>
                <a:spcPts val="130"/>
              </a:spcBef>
            </a:pPr>
            <a:r>
              <a:rPr spc="570" dirty="0"/>
              <a:t>2023</a:t>
            </a:r>
            <a:r>
              <a:rPr spc="670" dirty="0"/>
              <a:t> </a:t>
            </a:r>
            <a:r>
              <a:rPr spc="-10" dirty="0"/>
              <a:t>OUTSTANDING</a:t>
            </a:r>
          </a:p>
          <a:p>
            <a:pPr algn="ctr">
              <a:lnSpc>
                <a:spcPts val="7155"/>
              </a:lnSpc>
            </a:pPr>
            <a:r>
              <a:rPr spc="-35" dirty="0"/>
              <a:t>YOUNG</a:t>
            </a:r>
            <a:r>
              <a:rPr spc="385" dirty="0"/>
              <a:t> </a:t>
            </a:r>
            <a:r>
              <a:rPr dirty="0"/>
              <a:t>AGENTS</a:t>
            </a:r>
            <a:r>
              <a:rPr spc="385" dirty="0"/>
              <a:t> </a:t>
            </a:r>
            <a:r>
              <a:rPr spc="114" dirty="0"/>
              <a:t>MEETING</a:t>
            </a:r>
            <a:r>
              <a:rPr spc="390" dirty="0"/>
              <a:t> </a:t>
            </a:r>
            <a:r>
              <a:rPr spc="-20" dirty="0"/>
              <a:t>AWARD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63762" y="884561"/>
            <a:ext cx="4824236" cy="61817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51FB44-18AF-3A01-BB53-5A50187B2C4F}"/>
              </a:ext>
            </a:extLst>
          </p:cNvPr>
          <p:cNvSpPr txBox="1"/>
          <p:nvPr/>
        </p:nvSpPr>
        <p:spPr>
          <a:xfrm>
            <a:off x="1318505" y="4037588"/>
            <a:ext cx="1546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Brush Script MT" panose="03060802040406070304" pitchFamily="66" charset="0"/>
              </a:rPr>
              <a:t>The Young Agents Committee of the Massachusetts Association of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Brush Script MT" panose="03060802040406070304" pitchFamily="66" charset="0"/>
              </a:rPr>
              <a:t>Insurance Agents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5138" rIns="0" bIns="0" rtlCol="0">
            <a:spAutoFit/>
          </a:bodyPr>
          <a:lstStyle/>
          <a:p>
            <a:pPr marR="227965" algn="ctr">
              <a:lnSpc>
                <a:spcPts val="7155"/>
              </a:lnSpc>
              <a:spcBef>
                <a:spcPts val="130"/>
              </a:spcBef>
            </a:pPr>
            <a:r>
              <a:rPr spc="570" dirty="0"/>
              <a:t>2023</a:t>
            </a:r>
            <a:r>
              <a:rPr spc="670" dirty="0"/>
              <a:t> </a:t>
            </a:r>
            <a:r>
              <a:rPr spc="-10" dirty="0"/>
              <a:t>OUTSTANDING</a:t>
            </a:r>
          </a:p>
          <a:p>
            <a:pPr algn="ctr">
              <a:lnSpc>
                <a:spcPts val="7155"/>
              </a:lnSpc>
            </a:pPr>
            <a:r>
              <a:rPr spc="100" dirty="0"/>
              <a:t>BREAKTHROUGH</a:t>
            </a:r>
            <a:r>
              <a:rPr spc="525" dirty="0"/>
              <a:t> </a:t>
            </a:r>
            <a:r>
              <a:rPr dirty="0"/>
              <a:t>YAC</a:t>
            </a:r>
            <a:r>
              <a:rPr spc="525" dirty="0"/>
              <a:t> </a:t>
            </a:r>
            <a:r>
              <a:rPr spc="-10" dirty="0"/>
              <a:t>AWARD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63762" y="884561"/>
            <a:ext cx="4824236" cy="61817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8B2127-EA05-FC44-0E85-24DE39FB4DBA}"/>
              </a:ext>
            </a:extLst>
          </p:cNvPr>
          <p:cNvSpPr txBox="1"/>
          <p:nvPr/>
        </p:nvSpPr>
        <p:spPr>
          <a:xfrm>
            <a:off x="1318505" y="4037588"/>
            <a:ext cx="1546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Brush Script MT" panose="03060802040406070304" pitchFamily="66" charset="0"/>
              </a:rPr>
              <a:t>The Young Agents of the 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Brush Script MT" panose="03060802040406070304" pitchFamily="66" charset="0"/>
              </a:rPr>
              <a:t>Maine Insurance Agents 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Brush Script MT" panose="03060802040406070304" pitchFamily="66" charset="0"/>
              </a:rPr>
              <a:t>Association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R="227965" algn="ctr">
              <a:lnSpc>
                <a:spcPts val="7155"/>
              </a:lnSpc>
              <a:spcBef>
                <a:spcPts val="130"/>
              </a:spcBef>
            </a:pPr>
            <a:r>
              <a:rPr spc="570" dirty="0"/>
              <a:t>2023</a:t>
            </a:r>
            <a:r>
              <a:rPr spc="670" dirty="0"/>
              <a:t> </a:t>
            </a:r>
            <a:r>
              <a:rPr spc="-10" dirty="0"/>
              <a:t>OUTSTANDING</a:t>
            </a:r>
          </a:p>
          <a:p>
            <a:pPr marL="12700" marR="5080" algn="ctr">
              <a:lnSpc>
                <a:spcPts val="6750"/>
              </a:lnSpc>
              <a:spcBef>
                <a:spcPts val="495"/>
              </a:spcBef>
            </a:pPr>
            <a:r>
              <a:rPr spc="-35" dirty="0"/>
              <a:t>YOUNG</a:t>
            </a:r>
            <a:r>
              <a:rPr spc="250" dirty="0"/>
              <a:t> </a:t>
            </a:r>
            <a:r>
              <a:rPr dirty="0"/>
              <a:t>AGENTS</a:t>
            </a:r>
            <a:r>
              <a:rPr spc="250" dirty="0"/>
              <a:t> </a:t>
            </a:r>
            <a:r>
              <a:rPr spc="220" dirty="0"/>
              <a:t>COMMITTEE </a:t>
            </a:r>
            <a:r>
              <a:rPr dirty="0"/>
              <a:t>INNOVATOR</a:t>
            </a:r>
            <a:r>
              <a:rPr spc="185" dirty="0"/>
              <a:t> </a:t>
            </a:r>
            <a:r>
              <a:rPr spc="-10" dirty="0"/>
              <a:t>AWARD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63762" y="884559"/>
            <a:ext cx="4824236" cy="61817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2C17F3-9A54-7B03-42A3-4B5791A5FEB1}"/>
              </a:ext>
            </a:extLst>
          </p:cNvPr>
          <p:cNvSpPr txBox="1"/>
          <p:nvPr/>
        </p:nvSpPr>
        <p:spPr>
          <a:xfrm>
            <a:off x="1219200" y="4836265"/>
            <a:ext cx="1546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Brush Script MT" panose="03060802040406070304" pitchFamily="66" charset="0"/>
              </a:rPr>
              <a:t>The Young Agents Committee of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Brush Script MT" panose="03060802040406070304" pitchFamily="66" charset="0"/>
              </a:rPr>
              <a:t>Big I Oklahoma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38B9A1B9F1A445952662074F80817A" ma:contentTypeVersion="" ma:contentTypeDescription="Create a new document." ma:contentTypeScope="" ma:versionID="867feb20af324f7d7710b9cf374dca7c">
  <xsd:schema xmlns:xsd="http://www.w3.org/2001/XMLSchema" xmlns:xs="http://www.w3.org/2001/XMLSchema" xmlns:p="http://schemas.microsoft.com/office/2006/metadata/properties" xmlns:ns2="d384f426-e3f8-4a36-b5cf-4f1019171168" targetNamespace="http://schemas.microsoft.com/office/2006/metadata/properties" ma:root="true" ma:fieldsID="858b02718a9f4a29766f9c3cd0f433e2" ns2:_="">
    <xsd:import namespace="d384f426-e3f8-4a36-b5cf-4f1019171168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84f426-e3f8-4a36-b5cf-4f101917116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5BD0F57-3587-4B81-A674-C2856AE230D6}"/>
</file>

<file path=customXml/itemProps2.xml><?xml version="1.0" encoding="utf-8"?>
<ds:datastoreItem xmlns:ds="http://schemas.openxmlformats.org/officeDocument/2006/customXml" ds:itemID="{C5168FFD-4DFB-45CD-91AD-4B022B8A0A79}"/>
</file>

<file path=customXml/itemProps3.xml><?xml version="1.0" encoding="utf-8"?>
<ds:datastoreItem xmlns:ds="http://schemas.openxmlformats.org/officeDocument/2006/customXml" ds:itemID="{5DF3A85E-D912-46BB-A7FA-4CB19694B23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151</Words>
  <Application>Microsoft Office PowerPoint</Application>
  <PresentationFormat>Custom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Abadi Extra Light</vt:lpstr>
      <vt:lpstr>Brush Script MT</vt:lpstr>
      <vt:lpstr>Calibri</vt:lpstr>
      <vt:lpstr>Palatino Linotype</vt:lpstr>
      <vt:lpstr>Office Theme</vt:lpstr>
      <vt:lpstr>PowerPoint Presentation</vt:lpstr>
      <vt:lpstr>2023 OUTSTANDING POLITICAL INVOLVEMENT AWARD</vt:lpstr>
      <vt:lpstr>2023 OUTSTANDING INVEST SUPPORTER AWARD</vt:lpstr>
      <vt:lpstr>2023 OUTSTANDING MEMBERSHIP DEVELOPMENT AWARD</vt:lpstr>
      <vt:lpstr>2023 OUTSTANDING COMMUNITY SERVICE AWARD</vt:lpstr>
      <vt:lpstr>2023 OUTSTANDING COMMUNITY SERVICE AWARD</vt:lpstr>
      <vt:lpstr>2023 OUTSTANDING YOUNG AGENTS MEETING AWARD</vt:lpstr>
      <vt:lpstr>2023 OUTSTANDING BREAKTHROUGH YAC AWARD</vt:lpstr>
      <vt:lpstr>2023 OUTSTANDING YOUNG AGENTS COMMITTEE INNOVATOR AWARD</vt:lpstr>
      <vt:lpstr>2023 OUTSTANDING YOUNG AGENTS COMMITTEE OF THE YEAR</vt:lpstr>
      <vt:lpstr>2023 OUTSTANDING YOUNG AGENTS STATE LIAISON OF THE YEAR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YALI-23-AwardsSlides</dc:title>
  <dc:creator>Jamie Behymer</dc:creator>
  <cp:keywords>DAFs2NkhKLw,BAB1tQZBr4I</cp:keywords>
  <cp:lastModifiedBy>Jamie Behymer</cp:lastModifiedBy>
  <cp:revision>2</cp:revision>
  <dcterms:created xsi:type="dcterms:W3CDTF">2023-08-28T17:08:50Z</dcterms:created>
  <dcterms:modified xsi:type="dcterms:W3CDTF">2023-09-08T17:02:10Z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2023-08-28T00:00:00Z</vt:filetime>
  </property>
  <property fmtid="{D5CDD505-2E9C-101B-9397-08002B2CF9AE}" pid="3" name="Creator">
    <vt:lpwstr>Canva</vt:lpwstr>
  </property>
  <property fmtid="{D5CDD505-2E9C-101B-9397-08002B2CF9AE}" pid="4" name="LastSaved">
    <vt:filetime>2023-08-28T00:00:00Z</vt:filetime>
  </property>
  <property fmtid="{D5CDD505-2E9C-101B-9397-08002B2CF9AE}" pid="5" name="Producer">
    <vt:lpwstr>Canva</vt:lpwstr>
  </property>
  <property fmtid="{D5CDD505-2E9C-101B-9397-08002B2CF9AE}" pid="6" name="ContentTypeId">
    <vt:lpwstr>0x010100EC38B9A1B9F1A445952662074F80817A</vt:lpwstr>
  </property>
</Properties>
</file>